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</p:sldMasterIdLst>
  <p:notesMasterIdLst>
    <p:notesMasterId r:id="rId31"/>
  </p:notesMasterIdLst>
  <p:sldIdLst>
    <p:sldId id="1319" r:id="rId5"/>
    <p:sldId id="742" r:id="rId6"/>
    <p:sldId id="1375" r:id="rId7"/>
    <p:sldId id="1364" r:id="rId8"/>
    <p:sldId id="1053" r:id="rId9"/>
    <p:sldId id="1368" r:id="rId10"/>
    <p:sldId id="1376" r:id="rId11"/>
    <p:sldId id="1378" r:id="rId12"/>
    <p:sldId id="1390" r:id="rId13"/>
    <p:sldId id="1365" r:id="rId14"/>
    <p:sldId id="1380" r:id="rId15"/>
    <p:sldId id="1381" r:id="rId16"/>
    <p:sldId id="1382" r:id="rId17"/>
    <p:sldId id="1383" r:id="rId18"/>
    <p:sldId id="1384" r:id="rId19"/>
    <p:sldId id="1389" r:id="rId20"/>
    <p:sldId id="1385" r:id="rId21"/>
    <p:sldId id="1366" r:id="rId22"/>
    <p:sldId id="1386" r:id="rId23"/>
    <p:sldId id="1387" r:id="rId24"/>
    <p:sldId id="1388" r:id="rId25"/>
    <p:sldId id="1367" r:id="rId26"/>
    <p:sldId id="990" r:id="rId27"/>
    <p:sldId id="949" r:id="rId28"/>
    <p:sldId id="746" r:id="rId29"/>
    <p:sldId id="1379" r:id="rId30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3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000000"/>
    <a:srgbClr val="808080"/>
    <a:srgbClr val="DDDDDD"/>
    <a:srgbClr val="B2B2B2"/>
    <a:srgbClr val="FFFFF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678" autoAdjust="0"/>
  </p:normalViewPr>
  <p:slideViewPr>
    <p:cSldViewPr snapToObjects="1">
      <p:cViewPr varScale="1">
        <p:scale>
          <a:sx n="95" d="100"/>
          <a:sy n="95" d="100"/>
        </p:scale>
        <p:origin x="468" y="90"/>
      </p:cViewPr>
      <p:guideLst>
        <p:guide orient="horz" pos="1570"/>
        <p:guide pos="3984"/>
        <p:guide orient="horz" pos="1094"/>
        <p:guide pos="3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2" d="100"/>
        <a:sy n="162" d="100"/>
      </p:scale>
      <p:origin x="0" y="-1066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60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70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12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Flyer</a:t>
            </a:r>
            <a:r>
              <a:rPr lang="en-AU" baseline="0" dirty="0"/>
              <a:t> provides tips for staying connected.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80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From nutrition</a:t>
            </a:r>
            <a:r>
              <a:rPr lang="en-AU" baseline="0" dirty="0"/>
              <a:t> and hydration – eating well to prevent falls CEC </a:t>
            </a:r>
            <a:r>
              <a:rPr lang="en-AU" baseline="0" dirty="0" err="1"/>
              <a:t>april</a:t>
            </a:r>
            <a:r>
              <a:rPr lang="en-AU" baseline="0" dirty="0"/>
              <a:t> falls </a:t>
            </a:r>
            <a:r>
              <a:rPr lang="en-AU" baseline="0" dirty="0" err="1"/>
              <a:t>preso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15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88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13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2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52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7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Risk</a:t>
            </a:r>
            <a:r>
              <a:rPr lang="en-AU" baseline="0" dirty="0"/>
              <a:t> factors can be screened and strategies can be put in place to mitigate risk. EG. Medications review or decluttering of home and living spaces</a:t>
            </a:r>
          </a:p>
          <a:p>
            <a:endParaRPr lang="en-AU" baseline="0" dirty="0"/>
          </a:p>
          <a:p>
            <a:r>
              <a:rPr lang="en-AU" baseline="0" dirty="0"/>
              <a:t>…but the gold standard for preventing falls is: Physical Activity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6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9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72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Tips on how to keep active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33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Slide from Moving right to stay upright CEC</a:t>
            </a:r>
            <a:r>
              <a:rPr lang="en-AU" baseline="0" dirty="0"/>
              <a:t> presentation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66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4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45958245-1D64-0140-89C3-C7BA6DB1A858}"/>
              </a:ext>
            </a:extLst>
          </p:cNvPr>
          <p:cNvPicPr>
            <a:picLocks noChangeAspect="1"/>
          </p:cNvPicPr>
          <p:nvPr userDrawn="1"/>
        </p:nvPicPr>
        <p:blipFill>
          <a:blip r:embed="rId59"/>
          <a:stretch>
            <a:fillRect/>
          </a:stretch>
        </p:blipFill>
        <p:spPr>
          <a:xfrm>
            <a:off x="10236460" y="6044781"/>
            <a:ext cx="1764196" cy="6130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012932" y="6211814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‹#›</a:t>
            </a:fld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5916044" y="6209371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5479830" y="6209371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5624689" y="6330913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6352257" y="6209371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6450481" y="6330913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6325047" y="6177823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5447928" y="6170049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747218FC-E433-C343-AEA7-B3CA9B22B31E}"/>
              </a:ext>
            </a:extLst>
          </p:cNvPr>
          <p:cNvPicPr>
            <a:picLocks noChangeAspect="1"/>
          </p:cNvPicPr>
          <p:nvPr userDrawn="1"/>
        </p:nvPicPr>
        <p:blipFill>
          <a:blip r:embed="rId60"/>
          <a:stretch>
            <a:fillRect/>
          </a:stretch>
        </p:blipFill>
        <p:spPr>
          <a:xfrm>
            <a:off x="254359" y="6045178"/>
            <a:ext cx="1869233" cy="60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 baseline="0">
          <a:solidFill>
            <a:schemeClr val="tx1"/>
          </a:solidFill>
          <a:latin typeface="Quicksand" pitchFamily="2" charset="77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 baseline="0">
          <a:solidFill>
            <a:schemeClr val="tx1"/>
          </a:solidFill>
          <a:latin typeface="Quicksand" pitchFamily="2" charset="77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 baseline="0">
          <a:solidFill>
            <a:schemeClr val="tx1"/>
          </a:solidFill>
          <a:latin typeface="Quicksand" pitchFamily="2" charset="77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 baseline="0">
          <a:solidFill>
            <a:schemeClr val="tx1"/>
          </a:solidFill>
          <a:latin typeface="Quicksand" pitchFamily="2" charset="77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 baseline="0">
          <a:solidFill>
            <a:schemeClr val="tx1"/>
          </a:solidFill>
          <a:latin typeface="Quicksand" pitchFamily="2" charset="77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 baseline="0">
          <a:solidFill>
            <a:schemeClr val="tx1"/>
          </a:solidFill>
          <a:latin typeface="Quicksand" pitchFamily="2" charset="77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c.health.nsw.gov.au/keep-patients-safe/falls-prevention/Leading-Better-Value-Care/safe-mobilisat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ec.health.nsw.gov.au/keep-patients-safe/falls-prevention/Leading-Better-Value-Care/safe-mobilisat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exerciseathome.org.a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lhd.health.nsw.gov.au/services/nutrition/nutrition-resourc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c.health.nsw.gov.au/__data/assets/pdf_file/0004/586192/Nutrition-and-Hydration-Eating-Well-to-Prevent-Falls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ec.health.nsw.gov.au/keep-patients-safe/falls-prevention/Leading-Better-Value-Care" TargetMode="External"/><Relationship Id="rId4" Type="http://schemas.openxmlformats.org/officeDocument/2006/relationships/hyperlink" Target="https://www.cec.health.nsw.gov.au/__data/assets/pdf_file/0008/399689/Moving-Right-to-Stay-Upright-Presentation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s://fallsnetwork.neura.edu.au/the-network" TargetMode="External"/><Relationship Id="rId4" Type="http://schemas.openxmlformats.org/officeDocument/2006/relationships/hyperlink" Target="https://www.who.int/ageing/decade-of-healthy-agei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136" y="2744924"/>
            <a:ext cx="9564444" cy="1326009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April Falls Month </a:t>
            </a:r>
            <a:r>
              <a:rPr lang="en-US" sz="4400" b="1" dirty="0" smtClean="0">
                <a:solidFill>
                  <a:schemeClr val="tx2"/>
                </a:solidFill>
              </a:rPr>
              <a:t>2022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3592" y="3957346"/>
            <a:ext cx="8534400" cy="60858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Better Balance for Fall Prevention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6F7D151-9B33-5B42-B46E-3844B9DA7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78" y="377171"/>
            <a:ext cx="2972115" cy="300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2"/>
                </a:solidFill>
              </a:rPr>
              <a:t>Physical Activity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5360" y="1340769"/>
            <a:ext cx="5364595" cy="37804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dirty="0"/>
              <a:t>Staying </a:t>
            </a:r>
            <a:r>
              <a:rPr lang="en-AU" b="1" dirty="0">
                <a:solidFill>
                  <a:schemeClr val="accent5"/>
                </a:solidFill>
              </a:rPr>
              <a:t>physically active </a:t>
            </a:r>
            <a:r>
              <a:rPr lang="en-AU" dirty="0"/>
              <a:t>is the single most important thing we can do to stay independent as we age</a:t>
            </a:r>
            <a:br>
              <a:rPr lang="en-AU" dirty="0"/>
            </a:br>
            <a:endParaRPr lang="en-AU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dirty="0"/>
              <a:t>As people grow older, they lose muscle strength and balance – this can lead to a fall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AU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dirty="0"/>
              <a:t>To </a:t>
            </a:r>
            <a:r>
              <a:rPr lang="en-AU" b="1" dirty="0"/>
              <a:t>reduce the risk </a:t>
            </a:r>
            <a:r>
              <a:rPr lang="en-AU" dirty="0"/>
              <a:t>of injury from a fall it is important to </a:t>
            </a:r>
            <a:r>
              <a:rPr lang="en-AU" b="1" dirty="0">
                <a:solidFill>
                  <a:schemeClr val="accent5"/>
                </a:solidFill>
              </a:rPr>
              <a:t>improve balance </a:t>
            </a:r>
            <a:r>
              <a:rPr lang="en-AU" dirty="0"/>
              <a:t>and </a:t>
            </a:r>
            <a:r>
              <a:rPr lang="en-AU" b="1" dirty="0">
                <a:solidFill>
                  <a:schemeClr val="tx2"/>
                </a:solidFill>
              </a:rPr>
              <a:t>increase strength</a:t>
            </a:r>
          </a:p>
          <a:p>
            <a:pPr marL="0" indent="0">
              <a:buNone/>
            </a:pPr>
            <a:endParaRPr lang="en-AU" sz="1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13004" y="1340768"/>
            <a:ext cx="5835624" cy="37804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94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 baseline="0">
                <a:solidFill>
                  <a:schemeClr val="tx1"/>
                </a:solidFill>
                <a:latin typeface="Quicksand" pitchFamily="2" charset="77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 baseline="0">
                <a:solidFill>
                  <a:schemeClr val="tx1"/>
                </a:solidFill>
                <a:latin typeface="Quicksand" pitchFamily="2" charset="77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 baseline="0">
                <a:solidFill>
                  <a:schemeClr val="tx1"/>
                </a:solidFill>
                <a:latin typeface="Quicksand" pitchFamily="2" charset="77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 baseline="0">
                <a:solidFill>
                  <a:schemeClr val="tx1"/>
                </a:solidFill>
                <a:latin typeface="Quicksand" pitchFamily="2" charset="77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 baseline="0">
                <a:solidFill>
                  <a:schemeClr val="tx1"/>
                </a:solidFill>
                <a:latin typeface="Quicksand" pitchFamily="2" charset="77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b="1" dirty="0">
                <a:solidFill>
                  <a:schemeClr val="tx2"/>
                </a:solidFill>
              </a:rPr>
              <a:t>High balance </a:t>
            </a:r>
            <a:r>
              <a:rPr lang="en-AU" dirty="0"/>
              <a:t>challenging exercises should be included in </a:t>
            </a:r>
            <a:r>
              <a:rPr lang="en-AU" b="1" dirty="0">
                <a:solidFill>
                  <a:srgbClr val="FF0000"/>
                </a:solidFill>
              </a:rPr>
              <a:t>ALL</a:t>
            </a:r>
            <a:r>
              <a:rPr lang="en-AU" dirty="0"/>
              <a:t> exercise programs. </a:t>
            </a:r>
          </a:p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dirty="0"/>
              <a:t>At least </a:t>
            </a:r>
            <a:r>
              <a:rPr lang="en-AU" b="1" dirty="0">
                <a:solidFill>
                  <a:schemeClr val="tx2"/>
                </a:solidFill>
              </a:rPr>
              <a:t>30mins /day</a:t>
            </a:r>
            <a:r>
              <a:rPr lang="en-AU" dirty="0">
                <a:solidFill>
                  <a:schemeClr val="tx2"/>
                </a:solidFill>
              </a:rPr>
              <a:t> </a:t>
            </a:r>
            <a:r>
              <a:rPr lang="en-AU" dirty="0"/>
              <a:t>is recommended.</a:t>
            </a:r>
          </a:p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dirty="0"/>
              <a:t>Initially make small changes, adding </a:t>
            </a:r>
            <a:r>
              <a:rPr lang="en-AU" b="1" dirty="0">
                <a:solidFill>
                  <a:schemeClr val="tx2"/>
                </a:solidFill>
              </a:rPr>
              <a:t>variety</a:t>
            </a:r>
            <a:r>
              <a:rPr lang="en-AU" b="1" dirty="0">
                <a:solidFill>
                  <a:schemeClr val="bg2"/>
                </a:solidFill>
              </a:rPr>
              <a:t> </a:t>
            </a:r>
            <a:r>
              <a:rPr lang="en-AU" dirty="0"/>
              <a:t>to maintain interest and gradually build up activities over time. 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46009" y="4767535"/>
            <a:ext cx="1130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Share your health and fitness goals with your family, friends and work colleagues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7BA210D-DED9-4D2B-B5CB-25FCF58E7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48" y="5541181"/>
            <a:ext cx="101737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AU" altLang="en-US" sz="1000" dirty="0">
                <a:solidFill>
                  <a:schemeClr val="bg1">
                    <a:lumMod val="50000"/>
                  </a:schemeClr>
                </a:solidFill>
                <a:latin typeface="Quicksand" panose="00000500000000000000" pitchFamily="2" charset="0"/>
              </a:rPr>
              <a:t>Sherrington  C, </a:t>
            </a:r>
            <a:r>
              <a:rPr lang="en-AU" altLang="en-US" sz="1000" dirty="0" err="1">
                <a:solidFill>
                  <a:schemeClr val="bg1">
                    <a:lumMod val="50000"/>
                  </a:schemeClr>
                </a:solidFill>
                <a:latin typeface="Quicksand" panose="00000500000000000000" pitchFamily="2" charset="0"/>
              </a:rPr>
              <a:t>Fairhall</a:t>
            </a:r>
            <a:r>
              <a:rPr lang="en-AU" altLang="en-US" sz="1000" dirty="0">
                <a:solidFill>
                  <a:schemeClr val="bg1">
                    <a:lumMod val="50000"/>
                  </a:schemeClr>
                </a:solidFill>
                <a:latin typeface="Quicksand" panose="00000500000000000000" pitchFamily="2" charset="0"/>
              </a:rPr>
              <a:t>  NJ, </a:t>
            </a:r>
            <a:r>
              <a:rPr lang="en-AU" altLang="en-US" sz="1000" dirty="0" err="1">
                <a:solidFill>
                  <a:schemeClr val="bg1">
                    <a:lumMod val="50000"/>
                  </a:schemeClr>
                </a:solidFill>
                <a:latin typeface="Quicksand" panose="00000500000000000000" pitchFamily="2" charset="0"/>
              </a:rPr>
              <a:t>Wallbank</a:t>
            </a:r>
            <a:r>
              <a:rPr lang="en-AU" altLang="en-US" sz="1000" dirty="0">
                <a:solidFill>
                  <a:schemeClr val="bg1">
                    <a:lumMod val="50000"/>
                  </a:schemeClr>
                </a:solidFill>
                <a:latin typeface="Quicksand" panose="00000500000000000000" pitchFamily="2" charset="0"/>
              </a:rPr>
              <a:t>  GK, Tiedemann  A, </a:t>
            </a:r>
            <a:r>
              <a:rPr lang="en-AU" altLang="en-US" sz="1000" dirty="0" err="1">
                <a:solidFill>
                  <a:schemeClr val="bg1">
                    <a:lumMod val="50000"/>
                  </a:schemeClr>
                </a:solidFill>
                <a:latin typeface="Quicksand" panose="00000500000000000000" pitchFamily="2" charset="0"/>
              </a:rPr>
              <a:t>Michaleff</a:t>
            </a:r>
            <a:r>
              <a:rPr lang="en-AU" altLang="en-US" sz="1000" dirty="0">
                <a:solidFill>
                  <a:schemeClr val="bg1">
                    <a:lumMod val="50000"/>
                  </a:schemeClr>
                </a:solidFill>
                <a:latin typeface="Quicksand" panose="00000500000000000000" pitchFamily="2" charset="0"/>
              </a:rPr>
              <a:t>  ZA, Howard  K, Clemson  L, Hopewell  S, Lamb  SE. Exercise for preventing falls in older people living in the community. Cochrane Database of Systematic Reviews 2019, Issue 1. Art. No.: CD012424.</a:t>
            </a:r>
          </a:p>
          <a:p>
            <a:pPr>
              <a:defRPr/>
            </a:pPr>
            <a:r>
              <a:rPr lang="en-AU" altLang="en-US" sz="1000" dirty="0">
                <a:solidFill>
                  <a:schemeClr val="bg1">
                    <a:lumMod val="50000"/>
                  </a:schemeClr>
                </a:solidFill>
                <a:latin typeface="Quicksand" panose="00000500000000000000" pitchFamily="2" charset="0"/>
              </a:rPr>
              <a:t>WHO guidelines on physical activity and sedentary behaviour. Geneva: World Health Organization; 2020. Licence: CC BY-NC-SA 3.0 IGO</a:t>
            </a:r>
          </a:p>
        </p:txBody>
      </p:sp>
    </p:spTree>
    <p:extLst>
      <p:ext uri="{BB962C8B-B14F-4D97-AF65-F5344CB8AC3E}">
        <p14:creationId xmlns:p14="http://schemas.microsoft.com/office/powerpoint/2010/main" val="112454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9336" y="2636912"/>
            <a:ext cx="45725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accent5"/>
                </a:solidFill>
                <a:latin typeface="Quicksand"/>
              </a:rPr>
              <a:t>Daily Physical Activity: Campaign Flyer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D7C1E-E138-4C5B-8577-FE59CC753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843" y="210577"/>
            <a:ext cx="4526204" cy="647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1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85082" y="224644"/>
            <a:ext cx="6690792" cy="817561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accent5"/>
                </a:solidFill>
              </a:rPr>
              <a:t>Benefits of Moving in Hospital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15932" y="1114429"/>
            <a:ext cx="9829092" cy="4629142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AU" sz="2800" dirty="0">
                <a:solidFill>
                  <a:schemeClr val="accent2"/>
                </a:solidFill>
              </a:rPr>
              <a:t>Prevent</a:t>
            </a:r>
          </a:p>
          <a:p>
            <a:pPr lvl="1"/>
            <a:r>
              <a:rPr lang="en-AU" sz="2000" dirty="0"/>
              <a:t>effects of immobility (pressure injury) </a:t>
            </a:r>
          </a:p>
          <a:p>
            <a:pPr lvl="1"/>
            <a:r>
              <a:rPr lang="en-AU" sz="2000" dirty="0"/>
              <a:t>functional decline</a:t>
            </a:r>
          </a:p>
          <a:p>
            <a:pPr marL="0" indent="0">
              <a:buNone/>
            </a:pPr>
            <a:r>
              <a:rPr lang="en-AU" sz="2800" dirty="0">
                <a:solidFill>
                  <a:schemeClr val="accent2"/>
                </a:solidFill>
              </a:rPr>
              <a:t>Maintain</a:t>
            </a:r>
          </a:p>
          <a:p>
            <a:pPr lvl="1"/>
            <a:r>
              <a:rPr lang="en-AU" sz="2000" dirty="0"/>
              <a:t>independence with ADLs</a:t>
            </a:r>
          </a:p>
          <a:p>
            <a:pPr lvl="1"/>
            <a:r>
              <a:rPr lang="en-AU" sz="2000" dirty="0"/>
              <a:t>balance and coordination</a:t>
            </a:r>
          </a:p>
          <a:p>
            <a:pPr marL="0" indent="0">
              <a:buNone/>
            </a:pPr>
            <a:endParaRPr lang="en-AU" sz="2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AU" sz="2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AU" sz="2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AU" sz="2800" dirty="0">
                <a:solidFill>
                  <a:schemeClr val="accent2"/>
                </a:solidFill>
              </a:rPr>
              <a:t>Improved </a:t>
            </a:r>
          </a:p>
          <a:p>
            <a:pPr lvl="1"/>
            <a:r>
              <a:rPr lang="en-AU" sz="2000" dirty="0"/>
              <a:t>respiratory function </a:t>
            </a:r>
          </a:p>
          <a:p>
            <a:pPr lvl="1"/>
            <a:r>
              <a:rPr lang="en-AU" sz="2000" dirty="0"/>
              <a:t>cardiopulmonary fitness </a:t>
            </a:r>
          </a:p>
          <a:p>
            <a:pPr lvl="1"/>
            <a:r>
              <a:rPr lang="en-AU" sz="2000" dirty="0"/>
              <a:t>alertness and psychological well being </a:t>
            </a:r>
          </a:p>
          <a:p>
            <a:pPr lvl="1"/>
            <a:r>
              <a:rPr lang="en-AU" sz="2000" dirty="0"/>
              <a:t>length of stay </a:t>
            </a:r>
          </a:p>
          <a:p>
            <a:pPr lvl="1"/>
            <a:r>
              <a:rPr lang="en-AU" sz="2000" dirty="0"/>
              <a:t>appetite and sleep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4293096"/>
            <a:ext cx="2954040" cy="23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49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99166" y="406796"/>
            <a:ext cx="5469632" cy="817561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2"/>
                </a:solidFill>
              </a:rPr>
              <a:t>When Moving in Hospital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6432" y="5084036"/>
            <a:ext cx="8915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/>
              <a:t>All staff have a role in safely mobilising patients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803412" y="1412776"/>
            <a:ext cx="1054917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</a:schemeClr>
                </a:solidFill>
                <a:latin typeface="Quicksand"/>
              </a:rPr>
              <a:t>It’s important to engage with patients, family and carers re patients requirements when moving around the ward:</a:t>
            </a:r>
          </a:p>
          <a:p>
            <a:endParaRPr lang="en-AU" sz="1050" dirty="0">
              <a:latin typeface="Quicksand"/>
            </a:endParaRPr>
          </a:p>
          <a:p>
            <a:pPr marL="1066785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accent5"/>
                </a:solidFill>
                <a:latin typeface="Quicksand"/>
              </a:rPr>
              <a:t>Do they need a walking aid?</a:t>
            </a:r>
          </a:p>
          <a:p>
            <a:pPr marL="1066785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accent5"/>
                </a:solidFill>
                <a:latin typeface="Quicksand"/>
              </a:rPr>
              <a:t>Should they wait for staff to assist them to walk?</a:t>
            </a:r>
          </a:p>
          <a:p>
            <a:pPr marL="1066785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accent5"/>
                </a:solidFill>
                <a:latin typeface="Quicksand"/>
              </a:rPr>
              <a:t>Do they have the right footwear and clothing?</a:t>
            </a:r>
          </a:p>
          <a:p>
            <a:pPr marL="1066785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accent5"/>
                </a:solidFill>
                <a:latin typeface="Quicksand"/>
              </a:rPr>
              <a:t>Is the room free of clutter?</a:t>
            </a:r>
          </a:p>
        </p:txBody>
      </p:sp>
    </p:spTree>
    <p:extLst>
      <p:ext uri="{BB962C8B-B14F-4D97-AF65-F5344CB8AC3E}">
        <p14:creationId xmlns:p14="http://schemas.microsoft.com/office/powerpoint/2010/main" val="69717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8" y="62891"/>
            <a:ext cx="4680520" cy="663655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852" y="2444274"/>
            <a:ext cx="5292588" cy="1992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3200" b="1" dirty="0">
                <a:solidFill>
                  <a:schemeClr val="accent5"/>
                </a:solidFill>
              </a:rPr>
              <a:t>GIVE IT A GO! </a:t>
            </a:r>
            <a:r>
              <a:rPr lang="en-AU" sz="2800" dirty="0"/>
              <a:t>Guide</a:t>
            </a:r>
          </a:p>
          <a:p>
            <a:pPr marL="0" indent="0" algn="ctr">
              <a:buNone/>
            </a:pPr>
            <a:r>
              <a:rPr lang="en-AU" sz="2800" dirty="0"/>
              <a:t>Helping staff to encourage safe mobilisation</a:t>
            </a:r>
          </a:p>
        </p:txBody>
      </p:sp>
    </p:spTree>
    <p:extLst>
      <p:ext uri="{BB962C8B-B14F-4D97-AF65-F5344CB8AC3E}">
        <p14:creationId xmlns:p14="http://schemas.microsoft.com/office/powerpoint/2010/main" val="54600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2"/>
                </a:solidFill>
              </a:rPr>
              <a:t>Safe Mobilisation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49406" y="958434"/>
            <a:ext cx="10693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>
                <a:hlinkClick r:id="rId3"/>
              </a:rPr>
              <a:t>https://www.cec.health.nsw.gov.au/keep-patients-safe/falls-prevention/Leading-Better-Value-Care/safe-mobilisation</a:t>
            </a:r>
            <a:endParaRPr lang="en-AU" sz="1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BDD60E-FEEB-44C0-A666-2EB47CAF4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74036"/>
            <a:ext cx="10573754" cy="368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30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D50D5F-EEB6-4F9F-B1EA-AEF3EC621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7956" y="0"/>
            <a:ext cx="7956884" cy="5625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C35344-2374-46A9-A27F-13A327EE4763}"/>
              </a:ext>
            </a:extLst>
          </p:cNvPr>
          <p:cNvSpPr/>
          <p:nvPr/>
        </p:nvSpPr>
        <p:spPr>
          <a:xfrm>
            <a:off x="2307956" y="5517232"/>
            <a:ext cx="8100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hlinkClick r:id="rId4"/>
              </a:rPr>
              <a:t>https://www.cec.health.nsw.gov.au/keep-patients-safe/falls-prevention/Leading-Better-Value-Care/safe-mobilisation</a:t>
            </a:r>
            <a:endParaRPr lang="en-AU" sz="2000" dirty="0"/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829167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152636"/>
            <a:ext cx="10363200" cy="817561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chemeClr val="tx2"/>
                </a:solidFill>
              </a:rPr>
              <a:t>Safe Exercise Post Hospital Stay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31586" y="1135813"/>
            <a:ext cx="5344434" cy="3697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>
                <a:solidFill>
                  <a:schemeClr val="tx2"/>
                </a:solidFill>
              </a:rPr>
              <a:t>Discharge Planning</a:t>
            </a:r>
          </a:p>
          <a:p>
            <a:pPr marL="0" indent="0">
              <a:buNone/>
            </a:pPr>
            <a:r>
              <a:rPr lang="en-AU" sz="1800" b="1" dirty="0">
                <a:solidFill>
                  <a:srgbClr val="FF0000"/>
                </a:solidFill>
              </a:rPr>
              <a:t>Communicate falls risk status and care plan:</a:t>
            </a:r>
          </a:p>
          <a:p>
            <a:pPr lvl="1"/>
            <a:r>
              <a:rPr lang="en-US" sz="1800" dirty="0">
                <a:latin typeface="Quicksand"/>
              </a:rPr>
              <a:t>Patient, </a:t>
            </a:r>
            <a:r>
              <a:rPr lang="en-US" sz="1800" dirty="0" err="1">
                <a:latin typeface="Quicksand"/>
              </a:rPr>
              <a:t>carers</a:t>
            </a:r>
            <a:r>
              <a:rPr lang="en-US" sz="1800" dirty="0">
                <a:latin typeface="Quicksand"/>
              </a:rPr>
              <a:t>, families</a:t>
            </a:r>
          </a:p>
          <a:p>
            <a:pPr lvl="1"/>
            <a:r>
              <a:rPr lang="en-US" sz="1800" dirty="0">
                <a:latin typeface="Quicksand"/>
              </a:rPr>
              <a:t>GPs</a:t>
            </a:r>
          </a:p>
          <a:p>
            <a:pPr lvl="1"/>
            <a:r>
              <a:rPr lang="en-US" sz="1800" dirty="0">
                <a:latin typeface="Quicksand"/>
              </a:rPr>
              <a:t>Residential Aged Care facilities</a:t>
            </a:r>
          </a:p>
          <a:p>
            <a:pPr lvl="1"/>
            <a:r>
              <a:rPr lang="en-US" sz="1800" dirty="0">
                <a:latin typeface="Quicksand"/>
              </a:rPr>
              <a:t>Community Health Services:  nursing, allied health</a:t>
            </a:r>
          </a:p>
          <a:p>
            <a:pPr lvl="1"/>
            <a:r>
              <a:rPr lang="en-AU" sz="1800" dirty="0">
                <a:latin typeface="Quicksand"/>
              </a:rPr>
              <a:t>Other health providers </a:t>
            </a:r>
            <a:endParaRPr lang="en-US" sz="1800" dirty="0">
              <a:latin typeface="Quicksand"/>
            </a:endParaRPr>
          </a:p>
          <a:p>
            <a:pPr lvl="1"/>
            <a:r>
              <a:rPr lang="en-AU" sz="1800" dirty="0">
                <a:latin typeface="Quicksand"/>
              </a:rPr>
              <a:t>Community Service Providers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76120" y="570665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hlinkClick r:id="rId3"/>
              </a:rPr>
              <a:t>https://www.safeexerciseathome.org.au</a:t>
            </a:r>
            <a:endParaRPr lang="en-AU" sz="1800" dirty="0"/>
          </a:p>
          <a:p>
            <a:endParaRPr lang="en-A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410460" y="4725144"/>
            <a:ext cx="665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5"/>
                </a:solidFill>
              </a:rPr>
              <a:t>Safe exercise at home  </a:t>
            </a:r>
            <a:r>
              <a:rPr lang="en-AU" sz="2000" dirty="0"/>
              <a:t>- a great resource for post hospital stay </a:t>
            </a:r>
          </a:p>
        </p:txBody>
      </p:sp>
      <p:pic>
        <p:nvPicPr>
          <p:cNvPr id="3" name="Picture 2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014C274-89FC-4E3C-851A-A8214D9B8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426" y="825940"/>
            <a:ext cx="3501860" cy="48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1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10363200" cy="817561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2"/>
                </a:solidFill>
              </a:rPr>
              <a:t>Social Engagement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91444" y="1412776"/>
            <a:ext cx="5505636" cy="4104456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>
                <a:solidFill>
                  <a:schemeClr val="tx1">
                    <a:lumMod val="50000"/>
                  </a:schemeClr>
                </a:solidFill>
              </a:rPr>
              <a:t>Feeling socially connected can: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5"/>
                </a:solidFill>
              </a:rPr>
              <a:t>Improve your quality of life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5"/>
                </a:solidFill>
              </a:rPr>
              <a:t>Boost your mental health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5"/>
                </a:solidFill>
              </a:rPr>
              <a:t>Increase levels of happiness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5"/>
                </a:solidFill>
              </a:rPr>
              <a:t>Increase feelings of belonging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5"/>
                </a:solidFill>
              </a:rPr>
              <a:t>Result in fewer health problems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accent5"/>
                </a:solidFill>
              </a:rPr>
              <a:t>Help you live longer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AU" dirty="0"/>
          </a:p>
          <a:p>
            <a:pPr marL="228594" lvl="1" indent="0">
              <a:buNone/>
            </a:pP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F520E0-F8B6-4244-B499-380A02856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108" y="1826822"/>
            <a:ext cx="4789550" cy="32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71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1364" y="2780928"/>
            <a:ext cx="4068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tx2"/>
                </a:solidFill>
                <a:latin typeface="Quicksand"/>
              </a:rPr>
              <a:t>Social Engagement: Campaign flyer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94470AA-603A-41D7-9EFB-4C8878F8E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632" y="486331"/>
            <a:ext cx="4068452" cy="548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8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5923" y="201169"/>
            <a:ext cx="4049363" cy="85030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April Falls Month </a:t>
            </a:r>
            <a:r>
              <a:rPr lang="en-US" sz="3200" b="1" dirty="0" smtClean="0">
                <a:solidFill>
                  <a:schemeClr val="tx2"/>
                </a:solidFill>
              </a:rPr>
              <a:t>2022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824298"/>
            <a:ext cx="10726216" cy="4496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/>
              <a:t>Theme: </a:t>
            </a:r>
            <a:r>
              <a:rPr lang="en-AU" sz="2400" b="1" dirty="0" smtClean="0">
                <a:solidFill>
                  <a:srgbClr val="00B050"/>
                </a:solidFill>
              </a:rPr>
              <a:t>Better Balance for Fall Prevention</a:t>
            </a:r>
            <a:endParaRPr lang="en-AU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Easing of COVID-19 restrictions</a:t>
            </a:r>
          </a:p>
          <a:p>
            <a:pPr lvl="2"/>
            <a:r>
              <a:rPr lang="en-AU" sz="1800" dirty="0"/>
              <a:t>An important time to encourage older people to:</a:t>
            </a:r>
          </a:p>
          <a:p>
            <a:pPr lvl="4"/>
            <a:r>
              <a:rPr lang="en-AU" sz="1800" dirty="0"/>
              <a:t>Increase physical activity and embrace balance and strength exercises </a:t>
            </a:r>
          </a:p>
          <a:p>
            <a:pPr lvl="4"/>
            <a:r>
              <a:rPr lang="en-AU" sz="1800" dirty="0"/>
              <a:t>Keep socially connected</a:t>
            </a:r>
          </a:p>
          <a:p>
            <a:pPr lvl="4"/>
            <a:r>
              <a:rPr lang="en-AU" sz="1800" dirty="0"/>
              <a:t>Maintain a healthy diet</a:t>
            </a:r>
          </a:p>
          <a:p>
            <a:pPr marL="916495" lvl="4" indent="0">
              <a:buNone/>
            </a:pPr>
            <a:r>
              <a:rPr lang="en-AU" sz="2400" b="1" dirty="0">
                <a:solidFill>
                  <a:schemeClr val="accent2"/>
                </a:solidFill>
              </a:rPr>
              <a:t>Overall aim to prevent falls in older people and promote healthy ageing</a:t>
            </a:r>
          </a:p>
        </p:txBody>
      </p:sp>
      <p:pic>
        <p:nvPicPr>
          <p:cNvPr id="6" name="Picture 5" descr="A picture containing text, grass&#10;&#10;Description automatically generated">
            <a:extLst>
              <a:ext uri="{FF2B5EF4-FFF2-40B4-BE49-F238E27FC236}">
                <a16:creationId xmlns:a16="http://schemas.microsoft.com/office/drawing/2014/main" id="{36196B1F-F218-4201-9A6F-8FE2F3D02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400" y="1484784"/>
            <a:ext cx="3661200" cy="182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35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2"/>
                </a:solidFill>
              </a:rPr>
              <a:t>Healthy Eating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4073" y="1628800"/>
            <a:ext cx="6217972" cy="4627563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/>
              <a:t>Eating well to prevent falls </a:t>
            </a:r>
          </a:p>
          <a:p>
            <a:pPr marL="0" indent="0">
              <a:buNone/>
            </a:pPr>
            <a:r>
              <a:rPr lang="en-AU" sz="2000" b="1" dirty="0">
                <a:solidFill>
                  <a:schemeClr val="accent2"/>
                </a:solidFill>
              </a:rPr>
              <a:t>Eating healthy food with adequate energy and protein is important to maintain:</a:t>
            </a:r>
          </a:p>
          <a:p>
            <a:pPr lvl="1"/>
            <a:r>
              <a:rPr lang="en-AU" sz="2000" dirty="0"/>
              <a:t>muscle mass</a:t>
            </a:r>
          </a:p>
          <a:p>
            <a:pPr lvl="1"/>
            <a:r>
              <a:rPr lang="en-AU" sz="2000" dirty="0"/>
              <a:t>muscle strength </a:t>
            </a:r>
          </a:p>
          <a:p>
            <a:pPr marL="228594" lvl="1" indent="0">
              <a:buNone/>
            </a:pPr>
            <a:r>
              <a:rPr lang="en-AU" sz="2000" b="1" dirty="0">
                <a:solidFill>
                  <a:schemeClr val="accent2"/>
                </a:solidFill>
              </a:rPr>
              <a:t>To reduce the risk of:</a:t>
            </a:r>
          </a:p>
          <a:p>
            <a:pPr lvl="1"/>
            <a:r>
              <a:rPr lang="en-AU" sz="2000" dirty="0" err="1"/>
              <a:t>sarcopaenia</a:t>
            </a:r>
            <a:r>
              <a:rPr lang="en-AU" sz="2000" dirty="0"/>
              <a:t> (muscle wasting)</a:t>
            </a:r>
          </a:p>
          <a:p>
            <a:pPr lvl="1"/>
            <a:r>
              <a:rPr lang="en-AU" sz="2000" dirty="0"/>
              <a:t>frailty and</a:t>
            </a:r>
          </a:p>
          <a:p>
            <a:pPr lvl="1"/>
            <a:r>
              <a:rPr lang="en-AU" sz="2000" dirty="0"/>
              <a:t>fall-related injury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3A248-64A3-43B4-B0A3-EE512E747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045" y="2168860"/>
            <a:ext cx="4583378" cy="322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10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9336" y="2420888"/>
            <a:ext cx="36724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tx2"/>
                </a:solidFill>
                <a:latin typeface="Quicksand"/>
              </a:rPr>
              <a:t>Healthy Eating:  Campaign Flyer</a:t>
            </a:r>
            <a:endParaRPr lang="en-AU" sz="3200" dirty="0">
              <a:solidFill>
                <a:schemeClr val="tx2"/>
              </a:solidFill>
              <a:latin typeface="Quicksand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8613136-71B1-42EA-9F01-7335ECCCD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792" y="296652"/>
            <a:ext cx="4035528" cy="574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04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152636"/>
            <a:ext cx="3309392" cy="736771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2"/>
                </a:solidFill>
              </a:rPr>
              <a:t>Healthy Eating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1704" y="338671"/>
            <a:ext cx="10010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hlinkClick r:id="rId3"/>
              </a:rPr>
              <a:t>https://www.cclhd.health.nsw.gov.au/services/nutrition/nutrition-resources</a:t>
            </a:r>
            <a:endParaRPr lang="en-AU" sz="2000" dirty="0"/>
          </a:p>
        </p:txBody>
      </p:sp>
      <p:sp>
        <p:nvSpPr>
          <p:cNvPr id="9" name="Rectangle 8"/>
          <p:cNvSpPr/>
          <p:nvPr/>
        </p:nvSpPr>
        <p:spPr>
          <a:xfrm>
            <a:off x="839416" y="5478530"/>
            <a:ext cx="1080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latin typeface="Quicksand"/>
              </a:rPr>
              <a:t>CC LHD Public Health Nutrition resources for use Australia wide. The aim is to maintain or improve the nutritional health of older people.</a:t>
            </a:r>
          </a:p>
        </p:txBody>
      </p:sp>
      <p:pic>
        <p:nvPicPr>
          <p:cNvPr id="4" name="Picture 3" descr="A picture containing website&#10;&#10;Description automatically generated">
            <a:extLst>
              <a:ext uri="{FF2B5EF4-FFF2-40B4-BE49-F238E27FC236}">
                <a16:creationId xmlns:a16="http://schemas.microsoft.com/office/drawing/2014/main" id="{F84258E7-E4B1-4997-9A8D-C7E69B011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240" y="1116474"/>
            <a:ext cx="10536706" cy="42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62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319170"/>
            <a:ext cx="10363200" cy="81756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3x3 Healthy Ageing Challenge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2" y="940422"/>
            <a:ext cx="7056784" cy="49771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28148" y="2672916"/>
            <a:ext cx="4656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000" b="1" dirty="0">
                <a:solidFill>
                  <a:srgbClr val="00B050"/>
                </a:solidFill>
                <a:latin typeface="Quicksand"/>
              </a:rPr>
              <a:t>For staff, patients and care-givers:</a:t>
            </a:r>
          </a:p>
          <a:p>
            <a:pPr lvl="0"/>
            <a:endParaRPr lang="en-AU" sz="2000" b="1" dirty="0">
              <a:solidFill>
                <a:srgbClr val="00B050"/>
              </a:solidFill>
              <a:latin typeface="Quicksand"/>
            </a:endParaRPr>
          </a:p>
          <a:p>
            <a:pPr lvl="0"/>
            <a:r>
              <a:rPr lang="en-AU" sz="2000" b="1" dirty="0">
                <a:solidFill>
                  <a:srgbClr val="00B050"/>
                </a:solidFill>
                <a:latin typeface="Quicksand"/>
              </a:rPr>
              <a:t>Share your health and fitness goals with your family, friends and work colleagues!</a:t>
            </a:r>
          </a:p>
        </p:txBody>
      </p:sp>
    </p:spTree>
    <p:extLst>
      <p:ext uri="{BB962C8B-B14F-4D97-AF65-F5344CB8AC3E}">
        <p14:creationId xmlns:p14="http://schemas.microsoft.com/office/powerpoint/2010/main" val="3972506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4927" y="152636"/>
            <a:ext cx="10363200" cy="817561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Campaign Materials – Care Settings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45" y="878291"/>
            <a:ext cx="3493117" cy="4926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390" y="880741"/>
            <a:ext cx="3489508" cy="4929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0838" y="875763"/>
            <a:ext cx="3505763" cy="492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05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1A76949-7558-4BE2-90E0-05159365B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30085" cy="59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01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195"/>
            <a:ext cx="10363200" cy="817561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2"/>
                </a:solidFill>
              </a:rPr>
              <a:t>Acknowledgements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1384" y="1412776"/>
            <a:ext cx="5436604" cy="4244832"/>
          </a:xfrm>
        </p:spPr>
        <p:txBody>
          <a:bodyPr lIns="0" rIns="0" numCol="1">
            <a:normAutofit lnSpcReduction="10000"/>
          </a:bodyPr>
          <a:lstStyle/>
          <a:p>
            <a:pPr marL="114312"/>
            <a:r>
              <a:rPr lang="en-AU" sz="1800" dirty="0"/>
              <a:t>Resources for Slides</a:t>
            </a:r>
          </a:p>
          <a:p>
            <a:pPr marL="342906" indent="-228594">
              <a:buFont typeface="Arial" panose="020B0604020202020204" pitchFamily="34" charset="0"/>
              <a:buChar char="•"/>
            </a:pPr>
            <a:r>
              <a:rPr lang="en-AU" sz="1800" dirty="0"/>
              <a:t>Eating well to prevent falls slide.</a:t>
            </a:r>
            <a:br>
              <a:rPr lang="en-AU" sz="1800" dirty="0"/>
            </a:br>
            <a:r>
              <a:rPr lang="en-AU" sz="1800" dirty="0"/>
              <a:t>Information from the CEC Nutrition and Hydration –presentation </a:t>
            </a:r>
            <a:r>
              <a:rPr lang="en-AU" sz="1800" dirty="0">
                <a:solidFill>
                  <a:srgbClr val="0070C0"/>
                </a:solidFill>
              </a:rPr>
              <a:t>(</a:t>
            </a:r>
            <a:r>
              <a:rPr lang="en-AU" sz="1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https://www.cec.health.nsw.gov.au/__data/assets/pdf_file/0004/586192/Nutrition-and-Hydration-Eating-Well-to-Prevent-Falls.pdf</a:t>
            </a:r>
            <a:r>
              <a:rPr lang="en-AU" sz="1800" dirty="0">
                <a:solidFill>
                  <a:srgbClr val="0070C0"/>
                </a:solidFill>
              </a:rPr>
              <a:t>)</a:t>
            </a:r>
          </a:p>
          <a:p>
            <a:pPr marL="342906" indent="-228594">
              <a:buFont typeface="Arial" panose="020B0604020202020204" pitchFamily="34" charset="0"/>
              <a:buChar char="•"/>
            </a:pPr>
            <a:r>
              <a:rPr lang="en-AU" sz="1800" dirty="0"/>
              <a:t>Moving right to stay upright presentation – </a:t>
            </a:r>
            <a:r>
              <a:rPr lang="en-AU" sz="1800" dirty="0">
                <a:solidFill>
                  <a:srgbClr val="0070C0"/>
                </a:solidFill>
              </a:rPr>
              <a:t>(</a:t>
            </a:r>
            <a:r>
              <a:rPr lang="en-AU" sz="1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https://www.cec.health.nsw.gov.au/__data/assets/pdf_file/0008/399689/Moving-Right-to-Stay-Upright-Presentation.pdf</a:t>
            </a:r>
            <a:r>
              <a:rPr lang="en-AU" sz="1800" dirty="0">
                <a:solidFill>
                  <a:srgbClr val="0070C0"/>
                </a:solidFill>
              </a:rPr>
              <a:t>)</a:t>
            </a:r>
          </a:p>
          <a:p>
            <a:pPr marL="342906" indent="-228594">
              <a:buFont typeface="Arial" panose="020B0604020202020204" pitchFamily="34" charset="0"/>
              <a:buChar char="•"/>
            </a:pPr>
            <a:r>
              <a:rPr lang="en-AU" sz="1800" dirty="0"/>
              <a:t>Clinical Excellence Commission </a:t>
            </a:r>
            <a:r>
              <a:rPr lang="en-AU" sz="1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https://www.cec.health.nsw.gov.au/keep-patients-safe/falls-prevention/Leading-Better-Value-Care</a:t>
            </a:r>
            <a:endParaRPr lang="en-AU" sz="1800" dirty="0">
              <a:solidFill>
                <a:srgbClr val="0070C0"/>
              </a:solidFill>
            </a:endParaRPr>
          </a:p>
          <a:p>
            <a:pPr marL="342906" indent="-228594"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342906" indent="-228594"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285750" indent="-285750">
              <a:buFontTx/>
              <a:buChar char="-"/>
            </a:pPr>
            <a:endParaRPr lang="en-AU" dirty="0"/>
          </a:p>
          <a:p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C040AD-1FFF-44C9-A77D-D28FEBC088C5}"/>
              </a:ext>
            </a:extLst>
          </p:cNvPr>
          <p:cNvSpPr txBox="1"/>
          <p:nvPr/>
        </p:nvSpPr>
        <p:spPr>
          <a:xfrm>
            <a:off x="6384032" y="1232756"/>
            <a:ext cx="5004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12"/>
            <a:r>
              <a:rPr lang="en-AU" sz="1800" dirty="0">
                <a:latin typeface="Quicksand" panose="00000500000000000000" pitchFamily="2" charset="0"/>
              </a:rPr>
              <a:t>The April Falls Working Group</a:t>
            </a:r>
            <a:br>
              <a:rPr lang="en-AU" sz="1800" dirty="0">
                <a:latin typeface="Quicksand" panose="00000500000000000000" pitchFamily="2" charset="0"/>
              </a:rPr>
            </a:br>
            <a:endParaRPr lang="en-AU" sz="1800" dirty="0">
              <a:latin typeface="Quicksand" panose="00000500000000000000" pitchFamily="2" charset="0"/>
            </a:endParaRPr>
          </a:p>
          <a:p>
            <a:pPr marL="400062" indent="-285750">
              <a:buFont typeface="Arial" panose="020B0604020202020204" pitchFamily="34" charset="0"/>
              <a:buChar char="•"/>
            </a:pPr>
            <a:r>
              <a:rPr lang="en-AU" sz="1800" dirty="0">
                <a:latin typeface="Quicksand" panose="00000500000000000000" pitchFamily="2" charset="0"/>
              </a:rPr>
              <a:t>Natassia Smith</a:t>
            </a:r>
          </a:p>
          <a:p>
            <a:pPr marL="400062" indent="-285750">
              <a:buFont typeface="Arial" panose="020B0604020202020204" pitchFamily="34" charset="0"/>
              <a:buChar char="•"/>
            </a:pPr>
            <a:r>
              <a:rPr lang="en-AU" sz="1800" dirty="0">
                <a:latin typeface="Quicksand" panose="00000500000000000000" pitchFamily="2" charset="0"/>
              </a:rPr>
              <a:t>Cameron </a:t>
            </a:r>
            <a:r>
              <a:rPr lang="en-AU" sz="1800" dirty="0" smtClean="0">
                <a:latin typeface="Quicksand" panose="00000500000000000000" pitchFamily="2" charset="0"/>
              </a:rPr>
              <a:t>Hicks</a:t>
            </a:r>
          </a:p>
          <a:p>
            <a:pPr marL="400062" indent="-285750">
              <a:buFont typeface="Arial" panose="020B0604020202020204" pitchFamily="34" charset="0"/>
              <a:buChar char="•"/>
            </a:pPr>
            <a:r>
              <a:rPr lang="en-AU" sz="1800" dirty="0" err="1">
                <a:latin typeface="Quicksand" panose="00000500000000000000" pitchFamily="2" charset="0"/>
              </a:rPr>
              <a:t>Kamilla</a:t>
            </a:r>
            <a:r>
              <a:rPr lang="en-AU" sz="1800" dirty="0">
                <a:latin typeface="Quicksand" panose="00000500000000000000" pitchFamily="2" charset="0"/>
              </a:rPr>
              <a:t> </a:t>
            </a:r>
            <a:r>
              <a:rPr lang="en-AU" sz="1800" dirty="0" err="1" smtClean="0">
                <a:latin typeface="Quicksand" panose="00000500000000000000" pitchFamily="2" charset="0"/>
              </a:rPr>
              <a:t>Haufort</a:t>
            </a:r>
            <a:endParaRPr lang="en-AU" sz="1800" dirty="0">
              <a:latin typeface="Quicksand" panose="00000500000000000000" pitchFamily="2" charset="0"/>
            </a:endParaRPr>
          </a:p>
          <a:p>
            <a:pPr marL="400062" indent="-285750">
              <a:buFont typeface="Arial" panose="020B0604020202020204" pitchFamily="34" charset="0"/>
              <a:buChar char="•"/>
            </a:pPr>
            <a:r>
              <a:rPr lang="en-AU" sz="1800" dirty="0">
                <a:latin typeface="Quicksand" panose="00000500000000000000" pitchFamily="2" charset="0"/>
              </a:rPr>
              <a:t>Margaret Armstrong</a:t>
            </a:r>
          </a:p>
          <a:p>
            <a:pPr marL="400062" indent="-285750"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Quicksand" panose="00000500000000000000" pitchFamily="2" charset="0"/>
              </a:rPr>
              <a:t>Allison </a:t>
            </a:r>
            <a:r>
              <a:rPr lang="en-AU" sz="1800" dirty="0">
                <a:latin typeface="Quicksand" panose="00000500000000000000" pitchFamily="2" charset="0"/>
              </a:rPr>
              <a:t>Wallis</a:t>
            </a:r>
          </a:p>
          <a:p>
            <a:pPr marL="400062" indent="-285750"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Quicksand" panose="00000500000000000000" pitchFamily="2" charset="0"/>
              </a:rPr>
              <a:t>Sharon </a:t>
            </a:r>
            <a:r>
              <a:rPr lang="en-AU" sz="1800" dirty="0">
                <a:latin typeface="Quicksand" panose="00000500000000000000" pitchFamily="2" charset="0"/>
              </a:rPr>
              <a:t>Butler</a:t>
            </a:r>
          </a:p>
          <a:p>
            <a:pPr marL="400062" indent="-285750">
              <a:buFont typeface="Arial" panose="020B0604020202020204" pitchFamily="34" charset="0"/>
              <a:buChar char="•"/>
            </a:pPr>
            <a:r>
              <a:rPr lang="en-AU" sz="1800" dirty="0">
                <a:latin typeface="Quicksand" panose="00000500000000000000" pitchFamily="2" charset="0"/>
              </a:rPr>
              <a:t>Ingrid </a:t>
            </a:r>
            <a:r>
              <a:rPr lang="en-AU" sz="1800" dirty="0" smtClean="0">
                <a:latin typeface="Quicksand" panose="00000500000000000000" pitchFamily="2" charset="0"/>
              </a:rPr>
              <a:t>Hutchinson</a:t>
            </a:r>
          </a:p>
          <a:p>
            <a:pPr marL="400062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Quicksand" panose="00000500000000000000" pitchFamily="2" charset="0"/>
              </a:rPr>
              <a:t>Rik</a:t>
            </a:r>
            <a:r>
              <a:rPr lang="en-US" sz="1800" dirty="0" smtClean="0">
                <a:latin typeface="Quicksand" panose="00000500000000000000" pitchFamily="2" charset="0"/>
              </a:rPr>
              <a:t> Dawson</a:t>
            </a:r>
          </a:p>
          <a:p>
            <a:pPr marL="400062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Quicksand" panose="00000500000000000000" pitchFamily="2" charset="0"/>
              </a:rPr>
              <a:t>Bron</a:t>
            </a:r>
            <a:r>
              <a:rPr lang="en-US" sz="1800" dirty="0" smtClean="0">
                <a:latin typeface="Quicksand" panose="00000500000000000000" pitchFamily="2" charset="0"/>
              </a:rPr>
              <a:t> McCrae</a:t>
            </a:r>
          </a:p>
          <a:p>
            <a:pPr marL="400062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Quicksand" panose="00000500000000000000" pitchFamily="2" charset="0"/>
              </a:rPr>
              <a:t>Maryann Anderson</a:t>
            </a:r>
            <a:endParaRPr lang="en-AU" sz="1800" dirty="0">
              <a:latin typeface="Quicksand" panose="00000500000000000000" pitchFamily="2" charset="0"/>
            </a:endParaRPr>
          </a:p>
          <a:p>
            <a:pPr marL="400062" indent="-285750"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Quicksand" panose="00000500000000000000" pitchFamily="2" charset="0"/>
              </a:rPr>
              <a:t>Prof </a:t>
            </a:r>
            <a:r>
              <a:rPr lang="en-AU" sz="1800" dirty="0">
                <a:latin typeface="Quicksand" panose="00000500000000000000" pitchFamily="2" charset="0"/>
              </a:rPr>
              <a:t>Cathie Sherrington</a:t>
            </a:r>
          </a:p>
          <a:p>
            <a:endParaRPr lang="en-AU" sz="1800" dirty="0">
              <a:latin typeface="Quicks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7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896" t="6238" r="9193" b="5385"/>
          <a:stretch/>
        </p:blipFill>
        <p:spPr>
          <a:xfrm>
            <a:off x="8472264" y="1617668"/>
            <a:ext cx="3332311" cy="3371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8380"/>
            <a:ext cx="10363200" cy="817561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chemeClr val="accent4"/>
                </a:solidFill>
              </a:rPr>
              <a:t>What is </a:t>
            </a:r>
            <a:r>
              <a:rPr lang="en-AU" sz="3600" b="1" i="1" dirty="0">
                <a:solidFill>
                  <a:schemeClr val="accent4"/>
                </a:solidFill>
              </a:rPr>
              <a:t>Healthy Ageing?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8" y="1608548"/>
            <a:ext cx="4306254" cy="28443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9356" y="5272854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hlinkClick r:id="rId4"/>
              </a:rPr>
              <a:t>https://www.who.int/ageing/decade-of-healthy-ageing</a:t>
            </a:r>
            <a:endParaRPr lang="en-AU" sz="1600" dirty="0"/>
          </a:p>
        </p:txBody>
      </p:sp>
      <p:sp>
        <p:nvSpPr>
          <p:cNvPr id="11" name="Rectangle 10"/>
          <p:cNvSpPr/>
          <p:nvPr/>
        </p:nvSpPr>
        <p:spPr>
          <a:xfrm>
            <a:off x="8688288" y="5128988"/>
            <a:ext cx="3332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hlinkClick r:id="rId5"/>
              </a:rPr>
              <a:t>https://fallsnetwork.neura.edu.au/</a:t>
            </a:r>
          </a:p>
          <a:p>
            <a:r>
              <a:rPr lang="en-AU" sz="1600" dirty="0">
                <a:hlinkClick r:id="rId5"/>
              </a:rPr>
              <a:t>the-network</a:t>
            </a:r>
            <a:endParaRPr lang="en-AU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70CC64-1DE1-4BE9-82C7-CB184E4D8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356" y="2908766"/>
            <a:ext cx="3239810" cy="222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8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2"/>
                </a:solidFill>
              </a:rPr>
              <a:t>Healthy Ageing and Preventing 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654208" cy="4627563"/>
          </a:xfrm>
        </p:spPr>
        <p:txBody>
          <a:bodyPr/>
          <a:lstStyle/>
          <a:p>
            <a:r>
              <a:rPr lang="en-AU" dirty="0"/>
              <a:t>April Falls Month </a:t>
            </a:r>
            <a:r>
              <a:rPr lang="en-AU" dirty="0" smtClean="0"/>
              <a:t>2022 </a:t>
            </a:r>
            <a:r>
              <a:rPr lang="en-AU" dirty="0"/>
              <a:t>aims to encourage older people to get </a:t>
            </a:r>
            <a:r>
              <a:rPr lang="en-AU" b="1" dirty="0">
                <a:solidFill>
                  <a:schemeClr val="tx2"/>
                </a:solidFill>
              </a:rPr>
              <a:t>physically</a:t>
            </a:r>
            <a:r>
              <a:rPr lang="en-AU" dirty="0">
                <a:solidFill>
                  <a:schemeClr val="tx2"/>
                </a:solidFill>
              </a:rPr>
              <a:t> </a:t>
            </a:r>
            <a:r>
              <a:rPr lang="en-AU" dirty="0"/>
              <a:t>and </a:t>
            </a:r>
            <a:r>
              <a:rPr lang="en-AU" b="1" dirty="0">
                <a:solidFill>
                  <a:schemeClr val="tx2"/>
                </a:solidFill>
              </a:rPr>
              <a:t>socially active </a:t>
            </a:r>
            <a:r>
              <a:rPr lang="en-AU" dirty="0"/>
              <a:t>in a </a:t>
            </a:r>
            <a:r>
              <a:rPr lang="en-AU" b="1" dirty="0">
                <a:solidFill>
                  <a:schemeClr val="accent5"/>
                </a:solidFill>
              </a:rPr>
              <a:t>safe </a:t>
            </a:r>
            <a:r>
              <a:rPr lang="en-AU" dirty="0"/>
              <a:t>environment. </a:t>
            </a:r>
          </a:p>
          <a:p>
            <a:r>
              <a:rPr lang="en-AU" dirty="0"/>
              <a:t>Exercise of any type has been shown to reduce the risk of falling.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36" y="2975458"/>
            <a:ext cx="2453507" cy="21362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81976" y="3104964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“…but slowly building up high-challenge balance exercises can </a:t>
            </a:r>
            <a:r>
              <a:rPr lang="en-AU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effects of exercise by up to </a:t>
            </a:r>
            <a:r>
              <a:rPr lang="en-AU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per cent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– Professor Cathie Sherrington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652620" y="4838695"/>
            <a:ext cx="7930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5F5F5F"/>
                </a:solidFill>
                <a:latin typeface="Quicksand" panose="00000500000000000000" pitchFamily="2" charset="0"/>
              </a:rPr>
              <a:t>Every move counts. </a:t>
            </a:r>
          </a:p>
          <a:p>
            <a:r>
              <a:rPr lang="en-AU" sz="2000" b="1" dirty="0">
                <a:solidFill>
                  <a:srgbClr val="5F5F5F"/>
                </a:solidFill>
                <a:latin typeface="Quicksand" panose="00000500000000000000" pitchFamily="2" charset="0"/>
              </a:rPr>
              <a:t>By safely achieving your goals you can move towards better health today</a:t>
            </a:r>
          </a:p>
        </p:txBody>
      </p:sp>
    </p:spTree>
    <p:extLst>
      <p:ext uri="{BB962C8B-B14F-4D97-AF65-F5344CB8AC3E}">
        <p14:creationId xmlns:p14="http://schemas.microsoft.com/office/powerpoint/2010/main" val="410518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2"/>
                </a:solidFill>
              </a:rPr>
              <a:t>Healthy Ageing and Preventing falls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3897" y="2177722"/>
            <a:ext cx="2929583" cy="2870192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43840" bIns="243840" numCol="1" spcCol="1270" anchor="t" anchorCtr="0">
            <a:noAutofit/>
          </a:bodyPr>
          <a:lstStyle/>
          <a:p>
            <a:pPr marL="285750" indent="-285750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Quicksand" panose="00000500000000000000" pitchFamily="2" charset="0"/>
              </a:rPr>
              <a:t>Home based or group classes</a:t>
            </a:r>
          </a:p>
          <a:p>
            <a:pPr marL="285750" indent="-285750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Quicksand" panose="00000500000000000000" pitchFamily="2" charset="0"/>
              </a:rPr>
              <a:t>Reduces the rate of falls and number of people who fall</a:t>
            </a:r>
          </a:p>
          <a:p>
            <a:pPr marL="285750" indent="-285750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Quicksand" panose="00000500000000000000" pitchFamily="2" charset="0"/>
              </a:rPr>
              <a:t>May help prevent fall related fractures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326482" y="2159873"/>
            <a:ext cx="2930400" cy="2870193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43840" bIns="243840" numCol="1" spcCol="1270" anchor="t" anchorCtr="0">
            <a:noAutofit/>
          </a:bodyPr>
          <a:lstStyle/>
          <a:p>
            <a:pPr marL="285750" indent="-285750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Quicksand" panose="00000500000000000000" pitchFamily="2" charset="0"/>
              </a:rPr>
              <a:t>Home based or group classes</a:t>
            </a:r>
          </a:p>
          <a:p>
            <a:pPr marL="285750" indent="-285750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Quicksand" panose="00000500000000000000" pitchFamily="2" charset="0"/>
              </a:rPr>
              <a:t>Done in conjunction with balance training for best effects.</a:t>
            </a:r>
          </a:p>
          <a:p>
            <a:pPr marL="285750" indent="-285750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Quicksand" panose="00000500000000000000" pitchFamily="2" charset="0"/>
              </a:rPr>
              <a:t>Benefits on fall rates when done alone are uncertain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7409682" y="2185861"/>
            <a:ext cx="2930400" cy="2870193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43840" bIns="243840" numCol="1" spcCol="1270" anchor="t" anchorCtr="0">
            <a:noAutofit/>
          </a:bodyPr>
          <a:lstStyle/>
          <a:p>
            <a:pPr marL="285750" indent="-285750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Quicksand" panose="00000500000000000000" pitchFamily="2" charset="0"/>
              </a:rPr>
              <a:t>Home based or group classes</a:t>
            </a:r>
          </a:p>
          <a:p>
            <a:pPr marL="285750" indent="-285750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Quicksand" panose="00000500000000000000" pitchFamily="2" charset="0"/>
              </a:rPr>
              <a:t>Reduces the number of people who experience a fall and may reduce the rate at which people fall</a:t>
            </a:r>
          </a:p>
          <a:p>
            <a:pPr marL="285750" indent="-285750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Quicksand" panose="00000500000000000000" pitchFamily="2" charset="0"/>
            </a:endParaRPr>
          </a:p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1800" dirty="0">
              <a:solidFill>
                <a:schemeClr val="tx1"/>
              </a:solidFill>
              <a:latin typeface="Quicksand" panose="00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3452" y="1131941"/>
            <a:ext cx="2929583" cy="1033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400" tIns="122400" rIns="122400" bIns="122400" numCol="1" spcCol="1270" anchor="t" anchorCtr="0">
            <a:sp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1800" b="1" dirty="0">
              <a:solidFill>
                <a:schemeClr val="bg1"/>
              </a:solidFill>
              <a:latin typeface="Quicksand" panose="00000500000000000000" pitchFamily="2" charset="0"/>
            </a:endParaRPr>
          </a:p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800" b="1" dirty="0">
                <a:solidFill>
                  <a:schemeClr val="bg1"/>
                </a:solidFill>
                <a:latin typeface="Quicksand" panose="00000500000000000000" pitchFamily="2" charset="0"/>
              </a:rPr>
              <a:t>Balance &amp; Functional Exercises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326482" y="1131941"/>
            <a:ext cx="2930400" cy="103356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400" tIns="121920" rIns="122400" bIns="122400" numCol="1" spcCol="1270" anchor="t" anchorCtr="0">
            <a:sp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1800" b="1" dirty="0">
              <a:solidFill>
                <a:schemeClr val="bg1"/>
              </a:solidFill>
              <a:latin typeface="Quicksand" panose="00000500000000000000" pitchFamily="2" charset="0"/>
            </a:endParaRPr>
          </a:p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800" b="1" dirty="0">
                <a:solidFill>
                  <a:schemeClr val="bg1"/>
                </a:solidFill>
                <a:latin typeface="Quicksand" panose="00000500000000000000" pitchFamily="2" charset="0"/>
              </a:rPr>
              <a:t>Resistance (strength) exercises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410499" y="1094723"/>
            <a:ext cx="2929583" cy="109722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sp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1800" b="1" dirty="0">
              <a:solidFill>
                <a:srgbClr val="FFFFFF"/>
              </a:solidFill>
              <a:latin typeface="Quicksand" panose="00000500000000000000" pitchFamily="2" charset="0"/>
            </a:endParaRPr>
          </a:p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800" b="1" dirty="0">
                <a:solidFill>
                  <a:srgbClr val="FFFFFF"/>
                </a:solidFill>
                <a:latin typeface="Quicksand" panose="00000500000000000000" pitchFamily="2" charset="0"/>
              </a:rPr>
              <a:t>Tai Chi</a:t>
            </a:r>
          </a:p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1100" b="1" dirty="0">
              <a:solidFill>
                <a:srgbClr val="FFFFFF"/>
              </a:solidFill>
              <a:latin typeface="Quicksand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94DCEE-1A31-46E0-B1B1-29AF1A31C105}"/>
              </a:ext>
            </a:extLst>
          </p:cNvPr>
          <p:cNvSpPr txBox="1"/>
          <p:nvPr/>
        </p:nvSpPr>
        <p:spPr>
          <a:xfrm>
            <a:off x="1159260" y="5056054"/>
            <a:ext cx="9264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Quicksand" panose="00000500000000000000" pitchFamily="2" charset="0"/>
              </a:rPr>
              <a:t>Exercises that include </a:t>
            </a:r>
            <a:r>
              <a:rPr lang="en-AU" b="1" dirty="0">
                <a:solidFill>
                  <a:srgbClr val="0070C0"/>
                </a:solidFill>
                <a:latin typeface="Quicksand" panose="00000500000000000000" pitchFamily="2" charset="0"/>
              </a:rPr>
              <a:t>balance and functional exercises </a:t>
            </a:r>
            <a:r>
              <a:rPr lang="en-AU" b="1" dirty="0">
                <a:solidFill>
                  <a:srgbClr val="5F5F5F"/>
                </a:solidFill>
                <a:latin typeface="Quicksand" panose="00000500000000000000" pitchFamily="2" charset="0"/>
              </a:rPr>
              <a:t>and are undertaken</a:t>
            </a:r>
            <a:r>
              <a:rPr lang="en-AU" b="1" dirty="0">
                <a:latin typeface="Quicksand" panose="00000500000000000000" pitchFamily="2" charset="0"/>
              </a:rPr>
              <a:t> </a:t>
            </a:r>
            <a:r>
              <a:rPr lang="en-AU" dirty="0">
                <a:latin typeface="Quicksand" panose="00000500000000000000" pitchFamily="2" charset="0"/>
              </a:rPr>
              <a:t>for more than </a:t>
            </a:r>
            <a:r>
              <a:rPr lang="en-AU" b="1" dirty="0">
                <a:solidFill>
                  <a:srgbClr val="00B050"/>
                </a:solidFill>
                <a:latin typeface="Quicksand" panose="00000500000000000000" pitchFamily="2" charset="0"/>
              </a:rPr>
              <a:t>3 hours per week</a:t>
            </a:r>
            <a:r>
              <a:rPr lang="en-AU" dirty="0">
                <a:solidFill>
                  <a:srgbClr val="00B050"/>
                </a:solidFill>
                <a:latin typeface="Quicksand" panose="00000500000000000000" pitchFamily="2" charset="0"/>
              </a:rPr>
              <a:t> </a:t>
            </a:r>
            <a:r>
              <a:rPr lang="en-AU" dirty="0">
                <a:latin typeface="Quicksand" panose="00000500000000000000" pitchFamily="2" charset="0"/>
              </a:rPr>
              <a:t>are </a:t>
            </a:r>
            <a:r>
              <a:rPr lang="en-AU" b="1" kern="800" spc="-13" dirty="0">
                <a:solidFill>
                  <a:srgbClr val="FFC000"/>
                </a:solidFill>
                <a:latin typeface="Quicksand" pitchFamily="2" charset="77"/>
              </a:rPr>
              <a:t>particularly effective</a:t>
            </a:r>
            <a:r>
              <a:rPr lang="en-AU" dirty="0">
                <a:latin typeface="Quicksand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6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9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9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7" grpId="0" animBg="1"/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7" grpId="0" animBg="1"/>
          <p:bldP spid="8" grpId="0" animBg="1"/>
          <p:bldP spid="9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72" y="262157"/>
            <a:ext cx="10363200" cy="817561"/>
          </a:xfrm>
        </p:spPr>
        <p:txBody>
          <a:bodyPr/>
          <a:lstStyle/>
          <a:p>
            <a:r>
              <a:rPr lang="en-AU" sz="4000" b="1" kern="1200" spc="0" dirty="0">
                <a:solidFill>
                  <a:schemeClr val="tx2"/>
                </a:solidFill>
                <a:latin typeface="Calibri"/>
                <a:cs typeface="Times New Roman" pitchFamily="18" charset="0"/>
              </a:rPr>
              <a:t>Falls Statistics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6844" y="2773711"/>
            <a:ext cx="1763498" cy="1505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98" y="1072403"/>
            <a:ext cx="1679427" cy="14910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12128" y="1258205"/>
            <a:ext cx="67687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There is a large personal cost to falling</a:t>
            </a:r>
          </a:p>
          <a:p>
            <a:pPr marL="342900" indent="-228594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AU" sz="1800" kern="800" spc="-13" dirty="0">
                <a:latin typeface="Quicksand" pitchFamily="2" charset="77"/>
              </a:rPr>
              <a:t>Leading cause of injury-related death in older adults (37%)</a:t>
            </a:r>
          </a:p>
          <a:p>
            <a:pPr marL="342900" indent="-228594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AU" sz="1800" kern="800" spc="-13" dirty="0">
                <a:latin typeface="Quicksand" pitchFamily="2" charset="77"/>
              </a:rPr>
              <a:t>Leading cause of hospitalisation in older adults (41%)</a:t>
            </a:r>
          </a:p>
          <a:p>
            <a:pPr marL="342900" indent="-228594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AU" sz="1800" kern="800" spc="-13" dirty="0">
                <a:latin typeface="Quicksand" pitchFamily="2" charset="77"/>
              </a:rPr>
              <a:t>30% suffer injuries requiring medical treatment </a:t>
            </a:r>
          </a:p>
          <a:p>
            <a:pPr marL="342900" indent="-228594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AU" sz="1800" kern="800" dirty="0">
                <a:latin typeface="Quicksand" pitchFamily="2" charset="77"/>
              </a:rPr>
              <a:t>10-15% are serious injuries (e.g. fractures)</a:t>
            </a:r>
          </a:p>
          <a:p>
            <a:pPr marL="723891" lvl="1">
              <a:spcBef>
                <a:spcPts val="1200"/>
              </a:spcBef>
              <a:buClr>
                <a:schemeClr val="accent1"/>
              </a:buClr>
            </a:pPr>
            <a:r>
              <a:rPr lang="en-AU" sz="1800" kern="800" dirty="0">
                <a:latin typeface="Quicksand" pitchFamily="2" charset="77"/>
              </a:rPr>
              <a:t>Hip fracture example:</a:t>
            </a:r>
          </a:p>
          <a:p>
            <a:pPr marL="1009641" lvl="1" indent="-2857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»"/>
            </a:pPr>
            <a:r>
              <a:rPr lang="en-AU" sz="1800" kern="800" dirty="0">
                <a:latin typeface="Quicksand" pitchFamily="2" charset="77"/>
              </a:rPr>
              <a:t>50% discharged to nursing homes</a:t>
            </a:r>
          </a:p>
          <a:p>
            <a:pPr marL="1009641" lvl="1" indent="-2857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»"/>
            </a:pPr>
            <a:r>
              <a:rPr lang="en-AU" sz="1800" kern="800" dirty="0">
                <a:latin typeface="Quicksand" pitchFamily="2" charset="77"/>
              </a:rPr>
              <a:t>25% never regain their pre-fracture mobility</a:t>
            </a:r>
          </a:p>
          <a:p>
            <a:pPr marL="1009641" lvl="1" indent="-2857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»"/>
            </a:pPr>
            <a:r>
              <a:rPr lang="en-AU" sz="1800" kern="800" dirty="0">
                <a:latin typeface="Quicksand" pitchFamily="2" charset="77"/>
              </a:rPr>
              <a:t>25% die within 12 months</a:t>
            </a:r>
          </a:p>
          <a:p>
            <a:pPr marL="1009641" lvl="1" indent="-2857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»"/>
            </a:pPr>
            <a:endParaRPr lang="en-AU" sz="1800" kern="800" dirty="0">
              <a:latin typeface="Quicksan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FBE0D-C14E-4D71-AB6B-75B11DFCAF29}"/>
              </a:ext>
            </a:extLst>
          </p:cNvPr>
          <p:cNvSpPr txBox="1"/>
          <p:nvPr/>
        </p:nvSpPr>
        <p:spPr>
          <a:xfrm>
            <a:off x="983543" y="4340222"/>
            <a:ext cx="1763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accent1"/>
                </a:solidFill>
                <a:latin typeface="Quicksand" panose="00000500000000000000" pitchFamily="2" charset="0"/>
              </a:rPr>
              <a:t>$3.9b</a:t>
            </a:r>
          </a:p>
          <a:p>
            <a:pPr algn="ctr"/>
            <a:r>
              <a:rPr lang="en-AU" sz="900" dirty="0">
                <a:solidFill>
                  <a:srgbClr val="000000"/>
                </a:solidFill>
                <a:latin typeface="Quicksand" panose="00000500000000000000" pitchFamily="2" charset="0"/>
              </a:rPr>
              <a:t>Estimated annual cost of falls nationally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9BA4413-6A65-4BB3-BEEA-F68F6000B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84" y="5597855"/>
            <a:ext cx="10173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AU" altLang="en-US" sz="1000" dirty="0">
                <a:solidFill>
                  <a:schemeClr val="bg1">
                    <a:lumMod val="50000"/>
                  </a:schemeClr>
                </a:solidFill>
                <a:latin typeface="Quicksand" panose="00000500000000000000" pitchFamily="2" charset="0"/>
              </a:rPr>
              <a:t>AIHW 2019: Henley GE &amp; Harrison JE. Trends in injury deaths, Australia, 1999–00 to 2016–17. Injury research and statistics series no. 127. Cat. no. INJCAT 207. Canberra: AIHW.</a:t>
            </a:r>
          </a:p>
          <a:p>
            <a:pPr>
              <a:defRPr/>
            </a:pPr>
            <a:r>
              <a:rPr lang="en-AU" altLang="en-US" sz="1000" dirty="0">
                <a:solidFill>
                  <a:schemeClr val="bg1">
                    <a:lumMod val="50000"/>
                  </a:schemeClr>
                </a:solidFill>
                <a:latin typeface="Quicksand" panose="00000500000000000000" pitchFamily="2" charset="0"/>
              </a:rPr>
              <a:t>AIHW: Pointer SC 2019. Trends in hospitalised injury, Australia 2007–08 to 2016–17. Injury research and statistics series no. 124. Cat. no. INJCAT 204. Canberra: AIHW.</a:t>
            </a:r>
            <a:endParaRPr lang="en-AU" altLang="en-US" sz="1200" dirty="0">
              <a:solidFill>
                <a:schemeClr val="bg1">
                  <a:lumMod val="50000"/>
                </a:schemeClr>
              </a:solidFill>
              <a:latin typeface="Quicks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94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59633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Quicksand"/>
                <a:cs typeface="Calibri" panose="020F0502020204030204" pitchFamily="34" charset="0"/>
              </a:rPr>
              <a:t>Fall Mechanisms</a:t>
            </a:r>
            <a:endParaRPr lang="en-AU" sz="4000" b="1" dirty="0">
              <a:solidFill>
                <a:schemeClr val="tx2"/>
              </a:solidFill>
              <a:latin typeface="Quicksand"/>
              <a:cs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605" y="1844182"/>
            <a:ext cx="5279588" cy="37723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3AF6576-2CF4-4E8D-A9DA-7829F74B8F41}"/>
              </a:ext>
            </a:extLst>
          </p:cNvPr>
          <p:cNvSpPr txBox="1"/>
          <p:nvPr/>
        </p:nvSpPr>
        <p:spPr>
          <a:xfrm>
            <a:off x="3504406" y="1051719"/>
            <a:ext cx="51831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b="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b="0" dirty="0">
                <a:latin typeface="+mn-lt"/>
                <a:cs typeface="Arial" charset="0"/>
              </a:rPr>
              <a:t>N=704 women aged 65-99 years 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000" b="0" dirty="0">
                <a:latin typeface="+mn-lt"/>
                <a:cs typeface="Arial" charset="0"/>
              </a:rPr>
              <a:t> Randomly selected from the community </a:t>
            </a:r>
            <a:endParaRPr lang="en-AU" sz="2000" b="0" dirty="0">
              <a:latin typeface="+mn-lt"/>
              <a:cs typeface="Arial" charset="0"/>
            </a:endParaRPr>
          </a:p>
        </p:txBody>
      </p:sp>
      <p:sp>
        <p:nvSpPr>
          <p:cNvPr id="22" name="Rectangle 47">
            <a:extLst>
              <a:ext uri="{FF2B5EF4-FFF2-40B4-BE49-F238E27FC236}">
                <a16:creationId xmlns:a16="http://schemas.microsoft.com/office/drawing/2014/main" id="{77BEF61A-7214-422F-9C9C-69A2AEE37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6404" y="2863850"/>
            <a:ext cx="3636713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AU" altLang="en-US" sz="2000" b="0" dirty="0">
                <a:solidFill>
                  <a:srgbClr val="C00000"/>
                </a:solidFill>
                <a:latin typeface="Arial" panose="020B0604020202020204" pitchFamily="34" charset="0"/>
              </a:rPr>
              <a:t>Slips, trips and balance problems account for almost ¾ of falls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DAED0-0059-4A54-A9B5-9E0EBAB6DB7A}"/>
              </a:ext>
            </a:extLst>
          </p:cNvPr>
          <p:cNvSpPr txBox="1"/>
          <p:nvPr/>
        </p:nvSpPr>
        <p:spPr>
          <a:xfrm>
            <a:off x="914400" y="5719337"/>
            <a:ext cx="7308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Quicksand" panose="00000500000000000000" pitchFamily="2" charset="0"/>
              </a:rPr>
              <a:t>Lord SR, Ward JA, Williams P, Anstey KJ. An epidemiological study of falls in older community-dwelling women: the Randwick falls and fractures study. Aust J Public Health. 1993 Sep;17(3):240-5</a:t>
            </a:r>
          </a:p>
        </p:txBody>
      </p:sp>
    </p:spTree>
    <p:extLst>
      <p:ext uri="{BB962C8B-B14F-4D97-AF65-F5344CB8AC3E}">
        <p14:creationId xmlns:p14="http://schemas.microsoft.com/office/powerpoint/2010/main" val="315495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Factors</a:t>
            </a:r>
          </a:p>
        </p:txBody>
      </p:sp>
      <p:pic>
        <p:nvPicPr>
          <p:cNvPr id="5" name="Picture 3" descr="Diagram&#10;&#10;Description automatically generated">
            <a:extLst>
              <a:ext uri="{FF2B5EF4-FFF2-40B4-BE49-F238E27FC236}">
                <a16:creationId xmlns:a16="http://schemas.microsoft.com/office/drawing/2014/main" id="{47A57596-FCBA-4D59-B5B4-C642634B6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354" y="1102844"/>
            <a:ext cx="7625292" cy="471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4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4CF9F9-0E87-4260-B4E9-05AB315C8871}"/>
              </a:ext>
            </a:extLst>
          </p:cNvPr>
          <p:cNvSpPr/>
          <p:nvPr/>
        </p:nvSpPr>
        <p:spPr>
          <a:xfrm>
            <a:off x="3735677" y="512669"/>
            <a:ext cx="45725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rgbClr val="00B050"/>
                </a:solidFill>
                <a:latin typeface="Quicksand"/>
              </a:rPr>
              <a:t>Falls don’t just only happen in older adults…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39CEA9-E552-41CE-9A13-0F12ABB86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726" y="2083140"/>
            <a:ext cx="3542408" cy="38137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50" y="497573"/>
            <a:ext cx="3768296" cy="5296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224" y="497573"/>
            <a:ext cx="3733093" cy="528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745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">
      <a:dk1>
        <a:srgbClr val="57565A"/>
      </a:dk1>
      <a:lt1>
        <a:srgbClr val="FFFFFF"/>
      </a:lt1>
      <a:dk2>
        <a:srgbClr val="00A3DE"/>
      </a:dk2>
      <a:lt2>
        <a:srgbClr val="FFD300"/>
      </a:lt2>
      <a:accent1>
        <a:srgbClr val="0066AB"/>
      </a:accent1>
      <a:accent2>
        <a:srgbClr val="0067AB"/>
      </a:accent2>
      <a:accent3>
        <a:srgbClr val="0586BD"/>
      </a:accent3>
      <a:accent4>
        <a:srgbClr val="00A3DE"/>
      </a:accent4>
      <a:accent5>
        <a:srgbClr val="36B249"/>
      </a:accent5>
      <a:accent6>
        <a:srgbClr val="FFD300"/>
      </a:accent6>
      <a:hlink>
        <a:srgbClr val="00527C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3">
    <a:dk1>
      <a:srgbClr val="57565A"/>
    </a:dk1>
    <a:lt1>
      <a:srgbClr val="FFFFFF"/>
    </a:lt1>
    <a:dk2>
      <a:srgbClr val="00A3DE"/>
    </a:dk2>
    <a:lt2>
      <a:srgbClr val="FFD300"/>
    </a:lt2>
    <a:accent1>
      <a:srgbClr val="0066AB"/>
    </a:accent1>
    <a:accent2>
      <a:srgbClr val="0067AB"/>
    </a:accent2>
    <a:accent3>
      <a:srgbClr val="0586BD"/>
    </a:accent3>
    <a:accent4>
      <a:srgbClr val="00A3DE"/>
    </a:accent4>
    <a:accent5>
      <a:srgbClr val="36B249"/>
    </a:accent5>
    <a:accent6>
      <a:srgbClr val="FFD300"/>
    </a:accent6>
    <a:hlink>
      <a:srgbClr val="00527C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B894BA56A6D84591E1132C982806AF" ma:contentTypeVersion="10" ma:contentTypeDescription="Create a new document." ma:contentTypeScope="" ma:versionID="09dca47d70cc80970f7c5191bded35d9">
  <xsd:schema xmlns:xsd="http://www.w3.org/2001/XMLSchema" xmlns:xs="http://www.w3.org/2001/XMLSchema" xmlns:p="http://schemas.microsoft.com/office/2006/metadata/properties" xmlns:ns3="5a43b5ad-4fab-4c1c-92cb-52237420c36a" targetNamespace="http://schemas.microsoft.com/office/2006/metadata/properties" ma:root="true" ma:fieldsID="30d9c84cd7b8bec717d650d86420bd7a" ns3:_="">
    <xsd:import namespace="5a43b5ad-4fab-4c1c-92cb-52237420c3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3b5ad-4fab-4c1c-92cb-52237420c3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F92956-1AA1-43DD-8B32-9991D16940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43b5ad-4fab-4c1c-92cb-52237420c3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82084C-33A5-4602-ADE3-26CFEBEA56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AB228B-9F2E-4DD6-A443-B98C838FFC04}">
  <ds:schemaRefs>
    <ds:schemaRef ds:uri="http://schemas.microsoft.com/office/infopath/2007/PartnerControls"/>
    <ds:schemaRef ds:uri="5a43b5ad-4fab-4c1c-92cb-52237420c36a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155906</TotalTime>
  <Words>1075</Words>
  <Application>Microsoft Office PowerPoint</Application>
  <PresentationFormat>Widescreen</PresentationFormat>
  <Paragraphs>182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Open Sans</vt:lpstr>
      <vt:lpstr>Open Sans Light</vt:lpstr>
      <vt:lpstr>Quicksand</vt:lpstr>
      <vt:lpstr>Times New Roman</vt:lpstr>
      <vt:lpstr>Wingdings</vt:lpstr>
      <vt:lpstr>1_Office Theme</vt:lpstr>
      <vt:lpstr>April Falls Month 2022</vt:lpstr>
      <vt:lpstr>April Falls Month 2022</vt:lpstr>
      <vt:lpstr>What is Healthy Ageing?</vt:lpstr>
      <vt:lpstr>Healthy Ageing and Preventing Falls</vt:lpstr>
      <vt:lpstr>Healthy Ageing and Preventing falls</vt:lpstr>
      <vt:lpstr>Falls Statistics</vt:lpstr>
      <vt:lpstr>Fall Mechanisms</vt:lpstr>
      <vt:lpstr>Risk Factors</vt:lpstr>
      <vt:lpstr>PowerPoint Presentation</vt:lpstr>
      <vt:lpstr>Physical Activity</vt:lpstr>
      <vt:lpstr>PowerPoint Presentation</vt:lpstr>
      <vt:lpstr>Benefits of Moving in Hospital </vt:lpstr>
      <vt:lpstr>When Moving in Hospital</vt:lpstr>
      <vt:lpstr>PowerPoint Presentation</vt:lpstr>
      <vt:lpstr>Safe Mobilisation</vt:lpstr>
      <vt:lpstr>PowerPoint Presentation</vt:lpstr>
      <vt:lpstr>Safe Exercise Post Hospital Stay</vt:lpstr>
      <vt:lpstr>Social Engagement</vt:lpstr>
      <vt:lpstr>PowerPoint Presentation</vt:lpstr>
      <vt:lpstr>Healthy Eating</vt:lpstr>
      <vt:lpstr>PowerPoint Presentation</vt:lpstr>
      <vt:lpstr>Healthy Eating</vt:lpstr>
      <vt:lpstr>3x3 Healthy Ageing Challenge</vt:lpstr>
      <vt:lpstr>Campaign Materials – Care Settings</vt:lpstr>
      <vt:lpstr>PowerPoint Presentation</vt:lpstr>
      <vt:lpstr>Acknowledgements</vt:lpstr>
    </vt:vector>
  </TitlesOfParts>
  <Manager/>
  <Company>NSW Healthy Ageing and Fall Prevention Network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NSWHAAFPN PowerPoint Template</dc:title>
  <dc:subject>PowerPoint with infographics</dc:subject>
  <dc:creator>Creative Itch</dc:creator>
  <cp:keywords>Infographics, Graphs, Charts, Tables, Icons, Maps, Processes, Bios, Images, Text, Cover pages, Data</cp:keywords>
  <dc:description/>
  <cp:lastModifiedBy>Cameron Hicks</cp:lastModifiedBy>
  <cp:revision>1682</cp:revision>
  <dcterms:created xsi:type="dcterms:W3CDTF">2014-10-08T23:03:32Z</dcterms:created>
  <dcterms:modified xsi:type="dcterms:W3CDTF">2022-02-24T22:54:11Z</dcterms:modified>
  <cp:category/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0x01010086B894BA56A6D84591E1132C982806AF</vt:lpwstr>
  </property>
  <property fmtid="{D5CDD505-2E9C-101B-9397-08002B2CF9AE}" pid="3" name="_MarkAsFinal">
    <vt:bool>true</vt:bool>
  </property>
</Properties>
</file>