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9" r:id="rId13"/>
    <p:sldId id="265" r:id="rId14"/>
    <p:sldId id="266" r:id="rId15"/>
    <p:sldId id="267" r:id="rId16"/>
  </p:sldIdLst>
  <p:sldSz cx="9144000" cy="5143500" type="screen16x9"/>
  <p:notesSz cx="6735763" cy="98663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26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76f598c35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876f598c35_0_225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876f598c35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876f598c35_0_237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862fdd4e8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862fdd4e81_0_3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876f598c3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876f598c35_0_4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76f598c35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76f598c35_0_26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76f598c35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76f598c35_0_73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76f598c35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76f598c35_0_87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76f598c35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76f598c35_0_108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76f598c35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76f598c35_0_128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People in this group are experiencing loneliness as part of or wholly as a result a broader mental or </a:t>
            </a:r>
            <a:r>
              <a:rPr lang="en-AU" dirty="0" err="1"/>
              <a:t>neuroligical</a:t>
            </a:r>
            <a:r>
              <a:rPr lang="en-AU" dirty="0"/>
              <a:t> disability which is preventing them form enjoying meaningful social connections.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It is most likely that people in this group will need specialist mental health treatment as part of the solution to their </a:t>
            </a:r>
            <a:r>
              <a:rPr lang="en-AU"/>
              <a:t>loneliness.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76f598c35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876f598c35_0_138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76f598c35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876f598c35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093650" y="296506"/>
            <a:ext cx="4259700" cy="18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Panton" panose="00000500000000000000" pitchFamily="50" charset="0"/>
              </a:rPr>
              <a:t>Produced by Be Someone For Someone Research Advisory Commit</a:t>
            </a:r>
            <a:r>
              <a:rPr lang="en-AU" dirty="0">
                <a:solidFill>
                  <a:srgbClr val="FFFFFF"/>
                </a:solidFill>
                <a:latin typeface="Panton" panose="00000500000000000000" pitchFamily="50" charset="0"/>
              </a:rPr>
              <a:t>t</a:t>
            </a:r>
            <a:r>
              <a:rPr lang="en" dirty="0">
                <a:solidFill>
                  <a:srgbClr val="FFFFFF"/>
                </a:solidFill>
                <a:latin typeface="Panton" panose="00000500000000000000" pitchFamily="50" charset="0"/>
              </a:rPr>
              <a:t>ee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FFFFFF"/>
                </a:solidFill>
                <a:latin typeface="Panton" panose="00000500000000000000" pitchFamily="50" charset="0"/>
              </a:rPr>
              <a:t>Prof Susan Nancarrow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FFFFFF"/>
                </a:solidFill>
                <a:latin typeface="Panton" panose="00000500000000000000" pitchFamily="50" charset="0"/>
              </a:rPr>
              <a:t>Dr James Cowley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FFFFFF"/>
                </a:solidFill>
                <a:latin typeface="Panton" panose="00000500000000000000" pitchFamily="50" charset="0"/>
              </a:rPr>
              <a:t>David Donnelly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FFFFFF"/>
                </a:solidFill>
                <a:latin typeface="Panton" panose="00000500000000000000" pitchFamily="50" charset="0"/>
              </a:rPr>
              <a:t>Jo Winwood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>
              <a:solidFill>
                <a:srgbClr val="FFFFFF"/>
              </a:solidFill>
              <a:latin typeface="Panton" panose="00000500000000000000" pitchFamily="50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Panton" panose="00000500000000000000" pitchFamily="50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FFFFFF"/>
                </a:solidFill>
                <a:latin typeface="Panton" panose="00000500000000000000" pitchFamily="50" charset="0"/>
              </a:rPr>
              <a:t>REDUCING</a:t>
            </a:r>
            <a:endParaRPr sz="3600" b="1" dirty="0">
              <a:solidFill>
                <a:srgbClr val="FFFFFF"/>
              </a:solidFill>
              <a:latin typeface="Panton" panose="00000500000000000000" pitchFamily="50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FFFFFF"/>
                </a:solidFill>
                <a:latin typeface="Panton" panose="00000500000000000000" pitchFamily="50" charset="0"/>
              </a:rPr>
              <a:t>LONELINESS</a:t>
            </a:r>
            <a:endParaRPr sz="1800" b="1" dirty="0">
              <a:solidFill>
                <a:srgbClr val="FFFFFF"/>
              </a:solidFill>
              <a:latin typeface="Panton" panose="00000500000000000000" pitchFamily="50" charset="0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093650" y="3372162"/>
            <a:ext cx="42522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>
                <a:solidFill>
                  <a:schemeClr val="lt1"/>
                </a:solidFill>
                <a:latin typeface="Panton" panose="00000500000000000000" pitchFamily="50" charset="0"/>
              </a:rPr>
              <a:t>PROPOSED FRAMEWORK</a:t>
            </a:r>
            <a:endParaRPr dirty="0">
              <a:latin typeface="Panton" panose="00000500000000000000" pitchFamily="50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4788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2"/>
          <p:cNvSpPr txBox="1"/>
          <p:nvPr/>
        </p:nvSpPr>
        <p:spPr>
          <a:xfrm>
            <a:off x="1568625" y="264350"/>
            <a:ext cx="3499200" cy="12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FFFFFF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RISK FACTORS</a:t>
            </a:r>
            <a:endParaRPr sz="2800" b="1" dirty="0">
              <a:solidFill>
                <a:srgbClr val="FFFFFF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FFFFFF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FOR TYPE 4</a:t>
            </a:r>
            <a:endParaRPr sz="2800" b="1" dirty="0">
              <a:solidFill>
                <a:srgbClr val="FFFFFF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FFFFFF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(STRUCTURAL) LONELINESS</a:t>
            </a:r>
            <a:endParaRPr sz="1900" dirty="0">
              <a:solidFill>
                <a:srgbClr val="FFFFFF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</p:txBody>
      </p:sp>
      <p:sp>
        <p:nvSpPr>
          <p:cNvPr id="192" name="Google Shape;192;p22"/>
          <p:cNvSpPr txBox="1"/>
          <p:nvPr/>
        </p:nvSpPr>
        <p:spPr>
          <a:xfrm>
            <a:off x="452275" y="2144800"/>
            <a:ext cx="3000000" cy="24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457200" lvl="0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ahoma"/>
              <a:buChar char="●"/>
            </a:pPr>
            <a:r>
              <a:rPr lang="en" sz="1000" dirty="0">
                <a:solidFill>
                  <a:srgbClr val="FFFFFF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Town planning</a:t>
            </a:r>
          </a:p>
          <a:p>
            <a:pPr marL="457200" lvl="0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ahoma"/>
              <a:buChar char="●"/>
            </a:pPr>
            <a:r>
              <a:rPr lang="en" sz="1000" dirty="0">
                <a:solidFill>
                  <a:srgbClr val="FFFFFF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Reliance on technology as a communication tool</a:t>
            </a:r>
          </a:p>
          <a:p>
            <a:pPr marL="457200" lvl="0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ahoma"/>
              <a:buChar char="●"/>
            </a:pPr>
            <a:r>
              <a:rPr lang="en" sz="1000" dirty="0">
                <a:solidFill>
                  <a:srgbClr val="FFFFFF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Cultural norms around connecting with others</a:t>
            </a:r>
          </a:p>
          <a:p>
            <a:pPr marL="457200" lvl="0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ahoma"/>
              <a:buChar char="●"/>
            </a:pPr>
            <a:r>
              <a:rPr lang="en-AU" sz="1000" dirty="0">
                <a:solidFill>
                  <a:srgbClr val="FFFFFF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Physical and mental s</a:t>
            </a:r>
            <a:r>
              <a:rPr lang="en" sz="1000" dirty="0">
                <a:solidFill>
                  <a:srgbClr val="FFFFFF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afety</a:t>
            </a:r>
          </a:p>
          <a:p>
            <a:pPr marL="457200" lvl="0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ahoma"/>
              <a:buChar char="●"/>
            </a:pPr>
            <a:r>
              <a:rPr lang="en" sz="1000" dirty="0">
                <a:solidFill>
                  <a:srgbClr val="FFFFFF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Changes to the way a culture socializes</a:t>
            </a:r>
            <a:endParaRPr sz="1000" dirty="0">
              <a:solidFill>
                <a:srgbClr val="FFFFFF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ahoma"/>
              <a:buChar char="●"/>
            </a:pPr>
            <a:r>
              <a:rPr lang="en" sz="1000" dirty="0">
                <a:solidFill>
                  <a:srgbClr val="FFFFFF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Housing infrastructure, cost, layout, facilities</a:t>
            </a:r>
          </a:p>
          <a:p>
            <a:pPr marL="457200" lvl="0" indent="-2921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ahoma"/>
              <a:buChar char="●"/>
            </a:pPr>
            <a:r>
              <a:rPr lang="en" sz="1000" dirty="0">
                <a:solidFill>
                  <a:srgbClr val="FFFFFF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Housing design</a:t>
            </a:r>
          </a:p>
          <a:p>
            <a:pPr marL="457200" lvl="0" indent="-2921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ahoma"/>
              <a:buChar char="●"/>
            </a:pPr>
            <a:r>
              <a:rPr lang="en" sz="1000" dirty="0">
                <a:solidFill>
                  <a:srgbClr val="FFFFFF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Limited public transport</a:t>
            </a:r>
          </a:p>
          <a:p>
            <a:pPr marL="457200" lvl="0" indent="-2921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ahoma"/>
              <a:buChar char="●"/>
            </a:pPr>
            <a:r>
              <a:rPr lang="en" sz="1000" dirty="0">
                <a:solidFill>
                  <a:srgbClr val="FFFFFF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Poor Digital services (eg connectivity) </a:t>
            </a:r>
          </a:p>
        </p:txBody>
      </p:sp>
      <p:sp>
        <p:nvSpPr>
          <p:cNvPr id="193" name="Google Shape;193;p22"/>
          <p:cNvSpPr txBox="1"/>
          <p:nvPr/>
        </p:nvSpPr>
        <p:spPr>
          <a:xfrm>
            <a:off x="5548150" y="2144800"/>
            <a:ext cx="3000000" cy="25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ahoma"/>
              <a:buChar char="●"/>
            </a:pPr>
            <a:r>
              <a:rPr lang="en-AU" sz="1000" dirty="0">
                <a:solidFill>
                  <a:srgbClr val="FFFFFF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Neighbourhood infrastructure</a:t>
            </a:r>
          </a:p>
          <a:p>
            <a:pPr marL="457200" lvl="0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ahoma"/>
              <a:buChar char="●"/>
            </a:pPr>
            <a:r>
              <a:rPr lang="en-AU" sz="1000" dirty="0">
                <a:solidFill>
                  <a:srgbClr val="FFFFFF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Community facilities</a:t>
            </a:r>
          </a:p>
          <a:p>
            <a:pPr marL="457200" lvl="0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ahoma"/>
              <a:buChar char="●"/>
            </a:pPr>
            <a:r>
              <a:rPr lang="en-AU" sz="1000" dirty="0">
                <a:solidFill>
                  <a:srgbClr val="FFFFFF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Stigma around loneliness</a:t>
            </a:r>
          </a:p>
          <a:p>
            <a:pPr marL="45720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ahoma"/>
              <a:buChar char="●"/>
            </a:pPr>
            <a:r>
              <a:rPr lang="en-AU" sz="1000" dirty="0">
                <a:solidFill>
                  <a:srgbClr val="FFFFFF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Loss of social capital and belonging (clubs/church etc)</a:t>
            </a:r>
            <a:endParaRPr sz="1000" dirty="0">
              <a:solidFill>
                <a:srgbClr val="FFFFFF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457200" lvl="0" indent="-285750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ahoma"/>
              <a:buChar char="●"/>
            </a:pPr>
            <a:r>
              <a:rPr lang="en-AU" sz="1000" dirty="0">
                <a:solidFill>
                  <a:srgbClr val="FFFFFF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Current culture of self over community</a:t>
            </a:r>
            <a:endParaRPr sz="1000" dirty="0">
              <a:solidFill>
                <a:srgbClr val="FFFFFF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45720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ahoma"/>
              <a:buChar char="●"/>
            </a:pPr>
            <a:r>
              <a:rPr lang="en-AU" sz="1000" dirty="0">
                <a:solidFill>
                  <a:srgbClr val="FFFFFF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Discrimination </a:t>
            </a:r>
          </a:p>
          <a:p>
            <a:pPr marL="45720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ahoma"/>
              <a:buChar char="●"/>
            </a:pPr>
            <a:r>
              <a:rPr lang="en-AU" sz="1000" dirty="0">
                <a:solidFill>
                  <a:srgbClr val="FFFFFF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Social media growth</a:t>
            </a:r>
          </a:p>
          <a:p>
            <a:pPr marL="457200" indent="-304800">
              <a:spcBef>
                <a:spcPts val="500"/>
              </a:spcBef>
              <a:buClr>
                <a:srgbClr val="FFFFFF"/>
              </a:buClr>
              <a:buSzPts val="1200"/>
              <a:buFont typeface="Tahoma"/>
              <a:buChar char="●"/>
            </a:pPr>
            <a:r>
              <a:rPr lang="en-AU" sz="1000" dirty="0">
                <a:solidFill>
                  <a:srgbClr val="FFFFFF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Pandemic – enforced isolation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ahoma"/>
              <a:buChar char="●"/>
            </a:pPr>
            <a:endParaRPr sz="10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sz="10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144788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3"/>
          <p:cNvSpPr txBox="1"/>
          <p:nvPr/>
        </p:nvSpPr>
        <p:spPr>
          <a:xfrm>
            <a:off x="120725" y="1596450"/>
            <a:ext cx="1946100" cy="10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FFFF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INTERVENTIONS</a:t>
            </a:r>
            <a:endParaRPr sz="1600" b="1" dirty="0">
              <a:solidFill>
                <a:srgbClr val="FFFFFF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FFFF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TO REDUCE</a:t>
            </a:r>
            <a:endParaRPr sz="1600" b="1" dirty="0">
              <a:solidFill>
                <a:srgbClr val="FFFFFF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FFFF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LONELINESS</a:t>
            </a:r>
            <a:endParaRPr sz="1500" b="1" dirty="0">
              <a:solidFill>
                <a:srgbClr val="FFFFFF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</p:txBody>
      </p:sp>
      <p:sp>
        <p:nvSpPr>
          <p:cNvPr id="200" name="Google Shape;200;p23"/>
          <p:cNvSpPr txBox="1"/>
          <p:nvPr/>
        </p:nvSpPr>
        <p:spPr>
          <a:xfrm>
            <a:off x="2806775" y="291384"/>
            <a:ext cx="19461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TYPE 1</a:t>
            </a:r>
            <a:endParaRPr b="1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</p:txBody>
      </p:sp>
      <p:sp>
        <p:nvSpPr>
          <p:cNvPr id="201" name="Google Shape;201;p23"/>
          <p:cNvSpPr txBox="1"/>
          <p:nvPr/>
        </p:nvSpPr>
        <p:spPr>
          <a:xfrm>
            <a:off x="2806775" y="2585262"/>
            <a:ext cx="19461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TYPE 2</a:t>
            </a:r>
            <a:endParaRPr b="1">
              <a:solidFill>
                <a:srgbClr val="FFFFFF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</p:txBody>
      </p:sp>
      <p:sp>
        <p:nvSpPr>
          <p:cNvPr id="202" name="Google Shape;202;p23"/>
          <p:cNvSpPr txBox="1"/>
          <p:nvPr/>
        </p:nvSpPr>
        <p:spPr>
          <a:xfrm>
            <a:off x="5864300" y="291384"/>
            <a:ext cx="19461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TYPE 3</a:t>
            </a:r>
            <a:endParaRPr b="1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</p:txBody>
      </p:sp>
      <p:sp>
        <p:nvSpPr>
          <p:cNvPr id="203" name="Google Shape;203;p23"/>
          <p:cNvSpPr txBox="1"/>
          <p:nvPr/>
        </p:nvSpPr>
        <p:spPr>
          <a:xfrm>
            <a:off x="5864300" y="2039736"/>
            <a:ext cx="19461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TYPE 4</a:t>
            </a:r>
            <a:endParaRPr b="1" dirty="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</p:txBody>
      </p:sp>
      <p:sp>
        <p:nvSpPr>
          <p:cNvPr id="204" name="Google Shape;204;p23"/>
          <p:cNvSpPr txBox="1"/>
          <p:nvPr/>
        </p:nvSpPr>
        <p:spPr>
          <a:xfrm>
            <a:off x="2746650" y="580950"/>
            <a:ext cx="2562900" cy="19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Interventions focus on treating the underlying medical / organic causes of loneliness</a:t>
            </a:r>
            <a:endParaRPr sz="100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457200" lvl="0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547"/>
              </a:buClr>
              <a:buSzPts val="700"/>
              <a:buFont typeface="Tahoma"/>
              <a:buChar char="●"/>
            </a:pPr>
            <a:r>
              <a:rPr lang="en" sz="100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Medical management of mental health conditions</a:t>
            </a:r>
            <a:endParaRPr sz="100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457200" lvl="0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547"/>
              </a:buClr>
              <a:buSzPts val="700"/>
              <a:buFont typeface="Tahoma"/>
              <a:buChar char="●"/>
            </a:pPr>
            <a:r>
              <a:rPr lang="en" sz="100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Medical and psychological support for psychological disability</a:t>
            </a:r>
            <a:endParaRPr sz="100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457200" lvl="0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547"/>
              </a:buClr>
              <a:buSzPts val="700"/>
              <a:buFont typeface="Tahoma"/>
              <a:buChar char="●"/>
            </a:pPr>
            <a:r>
              <a:rPr lang="en" sz="100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Services to support physical disability</a:t>
            </a:r>
            <a:endParaRPr sz="100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457200" lvl="0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547"/>
              </a:buClr>
              <a:buSzPts val="700"/>
              <a:buFont typeface="Tahoma"/>
              <a:buChar char="●"/>
            </a:pPr>
            <a:r>
              <a:rPr lang="en" sz="100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Access to a safe and supportive environment</a:t>
            </a:r>
            <a:endParaRPr sz="100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</p:txBody>
      </p:sp>
      <p:sp>
        <p:nvSpPr>
          <p:cNvPr id="205" name="Google Shape;205;p23"/>
          <p:cNvSpPr txBox="1"/>
          <p:nvPr/>
        </p:nvSpPr>
        <p:spPr>
          <a:xfrm>
            <a:off x="5864274" y="580950"/>
            <a:ext cx="2860039" cy="13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Many of these are transient / temporary and triggered by chnage. To prevent resulting chronic loneliness  interventions should be targeted to groups in need such as</a:t>
            </a:r>
            <a:endParaRPr sz="1000" dirty="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457200" lvl="0" indent="-27305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464547"/>
              </a:buClr>
              <a:buSzPts val="700"/>
              <a:buFont typeface="Tahoma"/>
              <a:buChar char="●"/>
            </a:pPr>
            <a:r>
              <a:rPr lang="en" sz="1000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Bereavement support</a:t>
            </a:r>
            <a:endParaRPr sz="1000" dirty="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457200" lvl="0" indent="-2730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64547"/>
              </a:buClr>
              <a:buSzPts val="700"/>
              <a:buFont typeface="Tahoma"/>
              <a:buChar char="●"/>
            </a:pPr>
            <a:r>
              <a:rPr lang="en" sz="1000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Parenting support groups</a:t>
            </a:r>
            <a:endParaRPr sz="1000" dirty="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457200" lvl="0" indent="-2730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64547"/>
              </a:buClr>
              <a:buSzPts val="700"/>
              <a:buFont typeface="Tahoma"/>
              <a:buChar char="●"/>
            </a:pPr>
            <a:r>
              <a:rPr lang="en" sz="1000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Retirement transition support</a:t>
            </a:r>
            <a:endParaRPr sz="1000" dirty="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</p:txBody>
      </p:sp>
      <p:sp>
        <p:nvSpPr>
          <p:cNvPr id="206" name="Google Shape;206;p23"/>
          <p:cNvSpPr txBox="1"/>
          <p:nvPr/>
        </p:nvSpPr>
        <p:spPr>
          <a:xfrm>
            <a:off x="2806775" y="2859150"/>
            <a:ext cx="24378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Interventions focus on skills to respond to circumstantial loneliness and create structures to reduce loneliness</a:t>
            </a:r>
            <a:endParaRPr sz="100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457200" lvl="0" indent="-27305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464547"/>
              </a:buClr>
              <a:buSzPts val="700"/>
              <a:buFont typeface="Tahoma"/>
              <a:buChar char="●"/>
            </a:pPr>
            <a:r>
              <a:rPr lang="en" sz="100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Skills to build resilience</a:t>
            </a:r>
            <a:endParaRPr sz="100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457200" lvl="0" indent="-2730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64547"/>
              </a:buClr>
              <a:buSzPts val="700"/>
              <a:buFont typeface="Tahoma"/>
              <a:buChar char="●"/>
            </a:pPr>
            <a:r>
              <a:rPr lang="en" sz="100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Opportunities to socialise</a:t>
            </a:r>
            <a:endParaRPr sz="100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457200" lvl="0" indent="-2730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64547"/>
              </a:buClr>
              <a:buSzPts val="700"/>
              <a:buFont typeface="Tahoma"/>
              <a:buChar char="●"/>
            </a:pPr>
            <a:r>
              <a:rPr lang="en" sz="100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Skills to support socialisation</a:t>
            </a:r>
            <a:endParaRPr sz="100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45720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547"/>
              </a:buClr>
              <a:buSzPts val="700"/>
              <a:buFont typeface="Tahoma"/>
              <a:buChar char="●"/>
            </a:pPr>
            <a:r>
              <a:rPr lang="en" sz="100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Social engagement through employment</a:t>
            </a:r>
            <a:endParaRPr sz="100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45720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464547"/>
              </a:buClr>
              <a:buSzPts val="700"/>
              <a:buFont typeface="Tahoma"/>
              <a:buChar char="●"/>
            </a:pPr>
            <a:r>
              <a:rPr lang="en" sz="100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Change of employment structure</a:t>
            </a:r>
            <a:endParaRPr sz="100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</p:txBody>
      </p:sp>
      <p:sp>
        <p:nvSpPr>
          <p:cNvPr id="207" name="Google Shape;207;p23"/>
          <p:cNvSpPr txBox="1"/>
          <p:nvPr/>
        </p:nvSpPr>
        <p:spPr>
          <a:xfrm>
            <a:off x="5794214" y="2372322"/>
            <a:ext cx="2930100" cy="26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Interventions focus on societal / structural responses to reducing loneliness and social isolation</a:t>
            </a:r>
            <a:endParaRPr sz="1000" dirty="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45720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64547"/>
              </a:buClr>
              <a:buSzPts val="700"/>
              <a:buFont typeface="Tahoma"/>
              <a:buChar char="●"/>
            </a:pPr>
            <a:r>
              <a:rPr lang="en" sz="1000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Changes to the way a culture socializes</a:t>
            </a:r>
            <a:endParaRPr sz="1000" dirty="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457200" lvl="0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547"/>
              </a:buClr>
              <a:buSzPts val="700"/>
              <a:buFont typeface="Tahoma"/>
              <a:buChar char="●"/>
            </a:pPr>
            <a:r>
              <a:rPr lang="en" sz="1000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A culture where you can talk to strangers</a:t>
            </a:r>
            <a:endParaRPr sz="1000" dirty="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457200" lvl="0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547"/>
              </a:buClr>
              <a:buSzPts val="700"/>
              <a:buFont typeface="Tahoma"/>
              <a:buChar char="●"/>
            </a:pPr>
            <a:r>
              <a:rPr lang="en" sz="1000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Town P</a:t>
            </a:r>
            <a:r>
              <a:rPr lang="en-AU" sz="1000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l</a:t>
            </a:r>
            <a:r>
              <a:rPr lang="en" sz="1000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annig</a:t>
            </a:r>
          </a:p>
          <a:p>
            <a:pPr marL="457200" lvl="0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547"/>
              </a:buClr>
              <a:buSzPts val="700"/>
              <a:buFont typeface="Tahoma"/>
              <a:buChar char="●"/>
            </a:pPr>
            <a:r>
              <a:rPr lang="en" sz="1000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Community and nieighbourhood engagement </a:t>
            </a:r>
          </a:p>
          <a:p>
            <a:pPr marL="457200" lvl="0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547"/>
              </a:buClr>
              <a:buSzPts val="700"/>
              <a:buFont typeface="Tahoma"/>
              <a:buChar char="●"/>
            </a:pPr>
            <a:r>
              <a:rPr lang="en" sz="1000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Housing infrastructure, cost, layout, facilities</a:t>
            </a:r>
            <a:endParaRPr sz="1000" dirty="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457200" lvl="0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547"/>
              </a:buClr>
              <a:buSzPts val="700"/>
              <a:buFont typeface="Tahoma"/>
              <a:buChar char="●"/>
            </a:pPr>
            <a:r>
              <a:rPr lang="en" sz="1000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Neighbourhood infrastructure eg Walk and talk areas and shared facilities</a:t>
            </a:r>
            <a:endParaRPr sz="1000" dirty="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457200" lvl="0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547"/>
              </a:buClr>
              <a:buSzPts val="700"/>
              <a:buFont typeface="Tahoma"/>
              <a:buChar char="●"/>
            </a:pPr>
            <a:r>
              <a:rPr lang="en" sz="1000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Community perception of loneliness</a:t>
            </a:r>
            <a:endParaRPr sz="1000" dirty="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457200" lvl="0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547"/>
              </a:buClr>
              <a:buSzPts val="700"/>
              <a:buFont typeface="Tahoma"/>
              <a:buChar char="●"/>
            </a:pPr>
            <a:r>
              <a:rPr lang="en" sz="1000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Cultural inclusion and inntegration</a:t>
            </a:r>
          </a:p>
          <a:p>
            <a:pPr marL="457200" lvl="0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547"/>
              </a:buClr>
              <a:buSzPts val="700"/>
              <a:buFont typeface="Tahoma"/>
              <a:buChar char="●"/>
            </a:pPr>
            <a:r>
              <a:rPr lang="en" sz="1000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Support communities at grass roots level</a:t>
            </a:r>
            <a:endParaRPr sz="1000" dirty="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4788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4"/>
          <p:cNvSpPr txBox="1"/>
          <p:nvPr/>
        </p:nvSpPr>
        <p:spPr>
          <a:xfrm>
            <a:off x="120725" y="1596450"/>
            <a:ext cx="2258400" cy="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FFFF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RECOMMENDATIONS</a:t>
            </a:r>
            <a:endParaRPr sz="1500" b="1" dirty="0">
              <a:solidFill>
                <a:srgbClr val="FFFFFF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</p:txBody>
      </p:sp>
      <p:sp>
        <p:nvSpPr>
          <p:cNvPr id="214" name="Google Shape;214;p24"/>
          <p:cNvSpPr txBox="1"/>
          <p:nvPr/>
        </p:nvSpPr>
        <p:spPr>
          <a:xfrm>
            <a:off x="2817100" y="327569"/>
            <a:ext cx="3587700" cy="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AT A NATIONAL OR GOVERNMENT LEVEL</a:t>
            </a:r>
            <a:endParaRPr sz="1300" b="1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1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</p:txBody>
      </p:sp>
      <p:sp>
        <p:nvSpPr>
          <p:cNvPr id="215" name="Google Shape;215;p24"/>
          <p:cNvSpPr txBox="1"/>
          <p:nvPr/>
        </p:nvSpPr>
        <p:spPr>
          <a:xfrm>
            <a:off x="2817100" y="1203700"/>
            <a:ext cx="2545500" cy="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BE SOMEONE FOR SOMEONE</a:t>
            </a:r>
            <a:endParaRPr sz="1300" b="1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</p:txBody>
      </p:sp>
      <p:sp>
        <p:nvSpPr>
          <p:cNvPr id="216" name="Google Shape;216;p24"/>
          <p:cNvSpPr txBox="1"/>
          <p:nvPr/>
        </p:nvSpPr>
        <p:spPr>
          <a:xfrm>
            <a:off x="2746650" y="580950"/>
            <a:ext cx="6256500" cy="4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457200" lvl="0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547"/>
              </a:buClr>
              <a:buSzPts val="700"/>
              <a:buFont typeface="Tahoma"/>
              <a:buChar char="●"/>
            </a:pPr>
            <a:r>
              <a:rPr lang="en" sz="100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Create a peak body of those in the field and government to create strategy, priorities and funding</a:t>
            </a:r>
            <a:endParaRPr sz="100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457200" lvl="0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547"/>
              </a:buClr>
              <a:buSzPts val="700"/>
              <a:buFont typeface="Tahoma"/>
              <a:buChar char="●"/>
            </a:pPr>
            <a:r>
              <a:rPr lang="en" sz="100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Create a research of academic and commercial researchers to support the above</a:t>
            </a:r>
            <a:endParaRPr sz="100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</p:txBody>
      </p:sp>
      <p:sp>
        <p:nvSpPr>
          <p:cNvPr id="217" name="Google Shape;217;p24"/>
          <p:cNvSpPr txBox="1"/>
          <p:nvPr/>
        </p:nvSpPr>
        <p:spPr>
          <a:xfrm>
            <a:off x="2746650" y="1457075"/>
            <a:ext cx="6256500" cy="3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457200" lvl="0" indent="-292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464547"/>
              </a:buClr>
              <a:buSzPts val="1000"/>
              <a:buFont typeface="Tahoma"/>
              <a:buChar char="●"/>
            </a:pPr>
            <a:r>
              <a:rPr lang="en" sz="100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General</a:t>
            </a:r>
            <a:endParaRPr sz="100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91440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64547"/>
              </a:buClr>
              <a:buSzPts val="1000"/>
              <a:buFont typeface="Tahoma"/>
              <a:buChar char="○"/>
            </a:pPr>
            <a:r>
              <a:rPr lang="en" sz="100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Collaborate with others</a:t>
            </a:r>
            <a:endParaRPr sz="100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91440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64547"/>
              </a:buClr>
              <a:buSzPts val="1000"/>
              <a:buFont typeface="Tahoma"/>
              <a:buChar char="○"/>
            </a:pPr>
            <a:r>
              <a:rPr lang="en" sz="100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Where something is working share it far and wide</a:t>
            </a:r>
            <a:endParaRPr sz="100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464547"/>
              </a:buClr>
              <a:buSzPts val="1000"/>
              <a:buFont typeface="Tahoma"/>
              <a:buChar char="●"/>
            </a:pPr>
            <a:r>
              <a:rPr lang="en" sz="100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Conduct further </a:t>
            </a:r>
            <a:r>
              <a:rPr lang="en" sz="1000" b="1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Economic Research</a:t>
            </a:r>
            <a:r>
              <a:rPr lang="en" sz="100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 to estimate the cost of the four types of loneliness</a:t>
            </a:r>
            <a:endParaRPr sz="100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64547"/>
              </a:buClr>
              <a:buSzPts val="1000"/>
              <a:buFont typeface="Tahoma"/>
              <a:buChar char="●"/>
            </a:pPr>
            <a:r>
              <a:rPr lang="en" sz="1000" b="1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Approach designing individual programs as follows:</a:t>
            </a:r>
            <a:endParaRPr sz="1000" b="1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822960" lvl="0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64547"/>
              </a:buClr>
              <a:buSzPts val="1000"/>
              <a:buFont typeface="Tahoma"/>
              <a:buAutoNum type="arabicPeriod"/>
            </a:pPr>
            <a:r>
              <a:rPr lang="en" sz="100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Select </a:t>
            </a:r>
            <a:r>
              <a:rPr lang="en" sz="1000" b="1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priority areas</a:t>
            </a:r>
            <a:r>
              <a:rPr lang="en" sz="100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 in each of the four types of loneliness</a:t>
            </a:r>
            <a:endParaRPr sz="100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822960" lvl="0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64547"/>
              </a:buClr>
              <a:buSzPts val="1000"/>
              <a:buFont typeface="Tahoma"/>
              <a:buAutoNum type="arabicPeriod"/>
            </a:pPr>
            <a:r>
              <a:rPr lang="en" sz="100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Set up programs in relevant </a:t>
            </a:r>
            <a:r>
              <a:rPr lang="en" sz="1000" b="1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collaborations</a:t>
            </a:r>
            <a:r>
              <a:rPr lang="en" sz="100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 based on areas of expertise or reach</a:t>
            </a:r>
            <a:endParaRPr sz="100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822960" lvl="0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64547"/>
              </a:buClr>
              <a:buSzPts val="1000"/>
              <a:buFont typeface="Tahoma"/>
              <a:buAutoNum type="arabicPeriod"/>
            </a:pPr>
            <a:r>
              <a:rPr lang="en" sz="100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Ensure understanding of issue and avoid duplication with </a:t>
            </a:r>
            <a:r>
              <a:rPr lang="en" sz="1000" b="1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focused literature review</a:t>
            </a:r>
            <a:endParaRPr sz="1000" b="1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822960" lvl="0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64547"/>
              </a:buClr>
              <a:buSzPts val="1000"/>
              <a:buFont typeface="Tahoma"/>
              <a:buAutoNum type="arabicPeriod"/>
            </a:pPr>
            <a:r>
              <a:rPr lang="en" sz="1000" b="1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Qualitative research</a:t>
            </a:r>
            <a:r>
              <a:rPr lang="en" sz="100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 of small group to understand better the attitudes, perceptions and behaviours of the target groups</a:t>
            </a:r>
            <a:endParaRPr sz="100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822960" lvl="0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64547"/>
              </a:buClr>
              <a:buSzPts val="1000"/>
              <a:buFont typeface="Tahoma"/>
              <a:buAutoNum type="arabicPeriod"/>
            </a:pPr>
            <a:r>
              <a:rPr lang="en" sz="1000" b="1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Design and test</a:t>
            </a:r>
            <a:r>
              <a:rPr lang="en" sz="100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 the concept with small group of sufferers from specific target group and any other stakeholders</a:t>
            </a:r>
            <a:endParaRPr sz="100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822960" lvl="0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64547"/>
              </a:buClr>
              <a:buSzPts val="1000"/>
              <a:buFont typeface="Tahoma"/>
              <a:buAutoNum type="arabicPeriod"/>
            </a:pPr>
            <a:r>
              <a:rPr lang="en" sz="1000" b="1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Run pilot programmes</a:t>
            </a:r>
            <a:r>
              <a:rPr lang="en" sz="100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 with action research / qualitative research / program refinement research i.e. broad evaluation as well as results</a:t>
            </a:r>
            <a:endParaRPr sz="100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822960" lvl="0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64547"/>
              </a:buClr>
              <a:buSzPts val="1000"/>
              <a:buFont typeface="Tahoma"/>
              <a:buAutoNum type="arabicPeriod"/>
            </a:pPr>
            <a:r>
              <a:rPr lang="en" sz="1000" b="1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Maximise the outcomes</a:t>
            </a:r>
            <a:r>
              <a:rPr lang="en" sz="100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 where successful, move to a fast scaling up of programs. Where not successful, diagnose where the blocking points were and whether a program could be redesigned to be more successful</a:t>
            </a:r>
            <a:endParaRPr sz="100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9666"/>
            <a:ext cx="914171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4374227" y="189655"/>
            <a:ext cx="19185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Loneliness and isolation can be linked, but are not the same</a:t>
            </a:r>
            <a:endParaRPr sz="1200" dirty="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6036350" y="1215975"/>
            <a:ext cx="19185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1200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Loneliness -the feeling of not having the social connections we need</a:t>
            </a:r>
            <a:endParaRPr sz="1200" dirty="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6334277" y="2351104"/>
            <a:ext cx="1880700" cy="874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1200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Loneliness has a purpose – to drive us to create vital social connections</a:t>
            </a:r>
            <a:endParaRPr sz="1200" dirty="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5726900" y="3670650"/>
            <a:ext cx="2326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One can feel socially isolated</a:t>
            </a:r>
            <a:endParaRPr sz="1200" dirty="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and not identify close friends</a:t>
            </a:r>
            <a:endParaRPr sz="1200" dirty="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yet not be lonely</a:t>
            </a:r>
            <a:endParaRPr sz="1200" dirty="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3701200" y="4222025"/>
            <a:ext cx="18276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One can be socially</a:t>
            </a:r>
            <a:endParaRPr sz="1200" dirty="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very connected and yet</a:t>
            </a:r>
            <a:endParaRPr sz="1200" dirty="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be lonely</a:t>
            </a:r>
            <a:endParaRPr sz="1200" dirty="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816125" y="3383650"/>
            <a:ext cx="26430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It’s not just about creating lots of</a:t>
            </a:r>
            <a:endParaRPr sz="120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connections for people. It's about</a:t>
            </a:r>
            <a:endParaRPr sz="120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the depth of the relationships</a:t>
            </a:r>
            <a:endParaRPr sz="120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491350" y="1801450"/>
            <a:ext cx="26430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It could be about handling the</a:t>
            </a:r>
            <a:endParaRPr sz="120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lonely feeling and</a:t>
            </a:r>
            <a:endParaRPr sz="120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emerging from it (transient)</a:t>
            </a:r>
            <a:endParaRPr sz="120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311325" y="235775"/>
            <a:ext cx="3499200" cy="12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UNDERSTANDING </a:t>
            </a:r>
            <a:endParaRPr sz="2800" b="1" dirty="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LONELINESS</a:t>
            </a:r>
            <a:endParaRPr sz="2400" dirty="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604225" y="2182775"/>
            <a:ext cx="6798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5"/>
          <p:cNvSpPr txBox="1"/>
          <p:nvPr/>
        </p:nvSpPr>
        <p:spPr>
          <a:xfrm>
            <a:off x="422900" y="2154200"/>
            <a:ext cx="981900" cy="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000" dirty="0">
              <a:solidFill>
                <a:srgbClr val="FFFFFF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FFFFFF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Premature mortality (ARN02)</a:t>
            </a:r>
            <a:endParaRPr sz="1000" dirty="0">
              <a:solidFill>
                <a:srgbClr val="FFFFFF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1389725" y="2182775"/>
            <a:ext cx="9063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Chronic disease /physical lealth decline</a:t>
            </a:r>
            <a:endParaRPr sz="1100" dirty="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2296025" y="2354450"/>
            <a:ext cx="9063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Generalized anxiety and depression</a:t>
            </a:r>
            <a:endParaRPr sz="1100" dirty="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3194775" y="2354450"/>
            <a:ext cx="9063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Suicidal ideas</a:t>
            </a:r>
            <a:endParaRPr sz="110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4093550" y="2277050"/>
            <a:ext cx="9063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Low levels of</a:t>
            </a:r>
            <a:endParaRPr sz="110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self worth</a:t>
            </a:r>
            <a:endParaRPr sz="110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4999850" y="2303450"/>
            <a:ext cx="9063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Reduced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life satisfaction</a:t>
            </a:r>
            <a:endParaRPr sz="1100" dirty="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5891075" y="2303450"/>
            <a:ext cx="9063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100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Lack of drive</a:t>
            </a:r>
            <a:endParaRPr sz="1100" dirty="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6797375" y="2103200"/>
            <a:ext cx="815400" cy="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100" dirty="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Young people - Sucide</a:t>
            </a:r>
          </a:p>
        </p:txBody>
      </p:sp>
      <p:sp>
        <p:nvSpPr>
          <p:cNvPr id="84" name="Google Shape;84;p15"/>
          <p:cNvSpPr txBox="1"/>
          <p:nvPr/>
        </p:nvSpPr>
        <p:spPr>
          <a:xfrm>
            <a:off x="7684925" y="2209900"/>
            <a:ext cx="981900" cy="7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FFFFFF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Older people -premature death</a:t>
            </a:r>
            <a:endParaRPr sz="1000" dirty="0">
              <a:solidFill>
                <a:srgbClr val="FFFFFF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1291325" y="4101025"/>
            <a:ext cx="1133100" cy="7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Perception</a:t>
            </a:r>
            <a:endParaRPr sz="100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of danger in neighbourhood</a:t>
            </a:r>
            <a:endParaRPr sz="100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2341475" y="4229400"/>
            <a:ext cx="815400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Ageism</a:t>
            </a:r>
            <a:endParaRPr sz="1000" dirty="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3255183" y="4101025"/>
            <a:ext cx="846000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Poor economic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outcomes</a:t>
            </a:r>
            <a:endParaRPr sz="1000" dirty="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4168663" y="4101025"/>
            <a:ext cx="8460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Lack of confidence and self esteem</a:t>
            </a:r>
            <a:endParaRPr sz="1000" dirty="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5060150" y="4229400"/>
            <a:ext cx="846000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Lack of opportunity</a:t>
            </a:r>
            <a:endParaRPr sz="100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5951225" y="4123675"/>
            <a:ext cx="846000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000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Stigma of being lonely</a:t>
            </a:r>
            <a:endParaRPr sz="1000" dirty="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6888200" y="3988525"/>
            <a:ext cx="8154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000" dirty="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Not fitting in</a:t>
            </a:r>
            <a:endParaRPr sz="1000" dirty="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2552750" y="205625"/>
            <a:ext cx="3987900" cy="7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 dirty="0">
                <a:solidFill>
                  <a:srgbClr val="FFFFFF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HEALTH AND SOCIAL</a:t>
            </a:r>
            <a:endParaRPr sz="2800" b="1" dirty="0">
              <a:solidFill>
                <a:srgbClr val="FFFFFF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FFFFFF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IMPACT OF LONELINESS</a:t>
            </a:r>
            <a:endParaRPr sz="1900" dirty="0">
              <a:solidFill>
                <a:srgbClr val="FFFFFF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7016525" y="1419950"/>
            <a:ext cx="13368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464547"/>
                </a:solidFill>
                <a:latin typeface="Tahoma"/>
                <a:ea typeface="Tahoma"/>
                <a:cs typeface="Tahoma"/>
                <a:sym typeface="Tahoma"/>
              </a:rPr>
              <a:t>POOR MENTAL HEALTH</a:t>
            </a:r>
            <a:endParaRPr sz="1100" b="1">
              <a:solidFill>
                <a:srgbClr val="46454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4" name="Google Shape;94;p15"/>
          <p:cNvSpPr txBox="1"/>
          <p:nvPr/>
        </p:nvSpPr>
        <p:spPr>
          <a:xfrm>
            <a:off x="2503018" y="3160762"/>
            <a:ext cx="40182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SUBJECTIVE</a:t>
            </a:r>
            <a:endParaRPr sz="1100" b="1" dirty="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170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 txBox="1"/>
          <p:nvPr/>
        </p:nvSpPr>
        <p:spPr>
          <a:xfrm>
            <a:off x="339775" y="303800"/>
            <a:ext cx="1986600" cy="7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COST OF</a:t>
            </a:r>
            <a:endParaRPr sz="2900" b="1" dirty="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LONELINESS</a:t>
            </a:r>
            <a:endParaRPr sz="2700" b="1" dirty="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989400" y="1782475"/>
            <a:ext cx="39843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latin typeface="Panton" panose="00000500000000000000" pitchFamily="50" charset="0"/>
                <a:ea typeface="Tahoma"/>
                <a:cs typeface="Tahoma"/>
                <a:sym typeface="Tahoma"/>
              </a:rPr>
              <a:t>UK prediction of the health impact per year is</a:t>
            </a:r>
            <a:endParaRPr sz="1200" dirty="0"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latin typeface="Panton" panose="00000500000000000000" pitchFamily="50" charset="0"/>
                <a:ea typeface="Tahoma"/>
                <a:cs typeface="Tahoma"/>
                <a:sym typeface="Tahoma"/>
              </a:rPr>
              <a:t>£2.5 Billion; £6000 sterling for a decade of an older</a:t>
            </a:r>
            <a:endParaRPr sz="1200" dirty="0"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latin typeface="Panton" panose="00000500000000000000" pitchFamily="50" charset="0"/>
                <a:ea typeface="Tahoma"/>
                <a:cs typeface="Tahoma"/>
                <a:sym typeface="Tahoma"/>
              </a:rPr>
              <a:t>adults life (ARN59). Potential Australian parallel $1.5b </a:t>
            </a:r>
            <a:endParaRPr sz="1200" dirty="0"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Panton" panose="00000500000000000000" pitchFamily="50" charset="0"/>
              <a:ea typeface="Tahoma"/>
              <a:cs typeface="Tahoma"/>
              <a:sym typeface="Tahoma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989400" y="2688825"/>
            <a:ext cx="3935100" cy="9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1100" dirty="0">
                <a:latin typeface="Panton" panose="00000500000000000000" pitchFamily="50" charset="0"/>
                <a:ea typeface="Tahoma"/>
                <a:cs typeface="Tahoma"/>
                <a:sym typeface="Tahoma"/>
              </a:rPr>
              <a:t>Research suggests depression is the biggest disability globally and that loneliness is the biggest contributor to depression. The reverse is also true- social connections are seen as the single most protector against depression regardless of its cause (clinical, trauma etc0</a:t>
            </a:r>
            <a:endParaRPr sz="1100" dirty="0"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Panton" panose="00000500000000000000" pitchFamily="50" charset="0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478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/>
          <p:nvPr/>
        </p:nvSpPr>
        <p:spPr>
          <a:xfrm>
            <a:off x="5649525" y="808150"/>
            <a:ext cx="2711400" cy="15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>
                <a:solidFill>
                  <a:srgbClr val="464547"/>
                </a:solidFill>
                <a:latin typeface="Tahoma"/>
                <a:ea typeface="Tahoma"/>
                <a:cs typeface="Tahoma"/>
                <a:sym typeface="Tahoma"/>
              </a:rPr>
              <a:t>LEARNED BEHAVIOURS AND SKILLS</a:t>
            </a:r>
            <a:endParaRPr sz="1100" b="1">
              <a:solidFill>
                <a:srgbClr val="464547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64547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65760" lvl="0" indent="-273050" algn="l" rtl="0">
              <a:spcBef>
                <a:spcPts val="0"/>
              </a:spcBef>
              <a:spcAft>
                <a:spcPts val="0"/>
              </a:spcAft>
              <a:buClr>
                <a:srgbClr val="464547"/>
              </a:buClr>
              <a:buSzPts val="700"/>
              <a:buFont typeface="Tahoma"/>
              <a:buChar char="●"/>
            </a:pPr>
            <a:r>
              <a:rPr lang="en" sz="1200">
                <a:solidFill>
                  <a:srgbClr val="464547"/>
                </a:solidFill>
                <a:latin typeface="Tahoma"/>
                <a:ea typeface="Tahoma"/>
                <a:cs typeface="Tahoma"/>
                <a:sym typeface="Tahoma"/>
              </a:rPr>
              <a:t>Behaviours</a:t>
            </a:r>
            <a:endParaRPr sz="1200">
              <a:solidFill>
                <a:srgbClr val="464547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65760" lvl="0" indent="-273050" algn="l" rtl="0">
              <a:spcBef>
                <a:spcPts val="0"/>
              </a:spcBef>
              <a:spcAft>
                <a:spcPts val="0"/>
              </a:spcAft>
              <a:buClr>
                <a:srgbClr val="464547"/>
              </a:buClr>
              <a:buSzPts val="700"/>
              <a:buFont typeface="Tahoma"/>
              <a:buChar char="●"/>
            </a:pPr>
            <a:r>
              <a:rPr lang="en" sz="1200">
                <a:solidFill>
                  <a:srgbClr val="464547"/>
                </a:solidFill>
                <a:latin typeface="Tahoma"/>
                <a:ea typeface="Tahoma"/>
                <a:cs typeface="Tahoma"/>
                <a:sym typeface="Tahoma"/>
              </a:rPr>
              <a:t>Actions</a:t>
            </a:r>
            <a:endParaRPr sz="1200">
              <a:solidFill>
                <a:srgbClr val="464547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65760" lvl="0" indent="-273050" algn="l" rtl="0">
              <a:spcBef>
                <a:spcPts val="0"/>
              </a:spcBef>
              <a:spcAft>
                <a:spcPts val="0"/>
              </a:spcAft>
              <a:buClr>
                <a:srgbClr val="464547"/>
              </a:buClr>
              <a:buSzPts val="700"/>
              <a:buFont typeface="Tahoma"/>
              <a:buChar char="●"/>
            </a:pPr>
            <a:r>
              <a:rPr lang="en" sz="1200">
                <a:solidFill>
                  <a:srgbClr val="464547"/>
                </a:solidFill>
                <a:latin typeface="Tahoma"/>
                <a:ea typeface="Tahoma"/>
                <a:cs typeface="Tahoma"/>
                <a:sym typeface="Tahoma"/>
              </a:rPr>
              <a:t>Skills</a:t>
            </a:r>
            <a:endParaRPr sz="1200">
              <a:solidFill>
                <a:srgbClr val="464547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65760" lvl="0" indent="-273050" algn="l" rtl="0">
              <a:spcBef>
                <a:spcPts val="0"/>
              </a:spcBef>
              <a:spcAft>
                <a:spcPts val="0"/>
              </a:spcAft>
              <a:buClr>
                <a:srgbClr val="464547"/>
              </a:buClr>
              <a:buSzPts val="700"/>
              <a:buFont typeface="Tahoma"/>
              <a:buChar char="●"/>
            </a:pPr>
            <a:r>
              <a:rPr lang="en" sz="1200">
                <a:solidFill>
                  <a:srgbClr val="464547"/>
                </a:solidFill>
                <a:latin typeface="Tahoma"/>
                <a:ea typeface="Tahoma"/>
                <a:cs typeface="Tahoma"/>
                <a:sym typeface="Tahoma"/>
              </a:rPr>
              <a:t>Competencies</a:t>
            </a:r>
            <a:endParaRPr sz="1200">
              <a:solidFill>
                <a:srgbClr val="464547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65760" lvl="0" indent="-273050" algn="l" rtl="0">
              <a:spcBef>
                <a:spcPts val="0"/>
              </a:spcBef>
              <a:spcAft>
                <a:spcPts val="0"/>
              </a:spcAft>
              <a:buClr>
                <a:srgbClr val="464547"/>
              </a:buClr>
              <a:buSzPts val="700"/>
              <a:buFont typeface="Tahoma"/>
              <a:buChar char="●"/>
            </a:pPr>
            <a:r>
              <a:rPr lang="en" sz="1200">
                <a:solidFill>
                  <a:srgbClr val="464547"/>
                </a:solidFill>
                <a:latin typeface="Tahoma"/>
                <a:ea typeface="Tahoma"/>
                <a:cs typeface="Tahoma"/>
                <a:sym typeface="Tahoma"/>
              </a:rPr>
              <a:t>Performance</a:t>
            </a:r>
            <a:endParaRPr sz="1200">
              <a:solidFill>
                <a:srgbClr val="46454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5649525" y="2688800"/>
            <a:ext cx="2711400" cy="14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64547"/>
                </a:solidFill>
                <a:latin typeface="Tahoma"/>
                <a:ea typeface="Tahoma"/>
                <a:cs typeface="Tahoma"/>
                <a:sym typeface="Tahoma"/>
              </a:rPr>
              <a:t>SOCIAL SYSTEMS</a:t>
            </a:r>
            <a:endParaRPr sz="1200" b="1">
              <a:solidFill>
                <a:srgbClr val="464547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464547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65760" lvl="0" indent="-273050" algn="l" rtl="0">
              <a:spcBef>
                <a:spcPts val="0"/>
              </a:spcBef>
              <a:spcAft>
                <a:spcPts val="0"/>
              </a:spcAft>
              <a:buClr>
                <a:srgbClr val="464547"/>
              </a:buClr>
              <a:buSzPts val="700"/>
              <a:buFont typeface="Tahoma"/>
              <a:buChar char="●"/>
            </a:pPr>
            <a:r>
              <a:rPr lang="en" sz="1200">
                <a:solidFill>
                  <a:srgbClr val="464547"/>
                </a:solidFill>
                <a:latin typeface="Tahoma"/>
                <a:ea typeface="Tahoma"/>
                <a:cs typeface="Tahoma"/>
                <a:sym typeface="Tahoma"/>
              </a:rPr>
              <a:t>Policies</a:t>
            </a:r>
            <a:endParaRPr sz="1200">
              <a:solidFill>
                <a:srgbClr val="464547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65760" lvl="0" indent="-273050" algn="l" rtl="0">
              <a:spcBef>
                <a:spcPts val="0"/>
              </a:spcBef>
              <a:spcAft>
                <a:spcPts val="0"/>
              </a:spcAft>
              <a:buClr>
                <a:srgbClr val="464547"/>
              </a:buClr>
              <a:buSzPts val="700"/>
              <a:buFont typeface="Tahoma"/>
              <a:buChar char="●"/>
            </a:pPr>
            <a:r>
              <a:rPr lang="en" sz="1200">
                <a:solidFill>
                  <a:srgbClr val="464547"/>
                </a:solidFill>
                <a:latin typeface="Tahoma"/>
                <a:ea typeface="Tahoma"/>
                <a:cs typeface="Tahoma"/>
                <a:sym typeface="Tahoma"/>
              </a:rPr>
              <a:t>Processes</a:t>
            </a:r>
            <a:endParaRPr sz="1200">
              <a:solidFill>
                <a:srgbClr val="464547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65760" lvl="0" indent="-273050" algn="l" rtl="0">
              <a:spcBef>
                <a:spcPts val="0"/>
              </a:spcBef>
              <a:spcAft>
                <a:spcPts val="0"/>
              </a:spcAft>
              <a:buClr>
                <a:srgbClr val="464547"/>
              </a:buClr>
              <a:buSzPts val="700"/>
              <a:buFont typeface="Tahoma"/>
              <a:buChar char="●"/>
            </a:pPr>
            <a:r>
              <a:rPr lang="en" sz="1200">
                <a:solidFill>
                  <a:srgbClr val="464547"/>
                </a:solidFill>
                <a:latin typeface="Tahoma"/>
                <a:ea typeface="Tahoma"/>
                <a:cs typeface="Tahoma"/>
                <a:sym typeface="Tahoma"/>
              </a:rPr>
              <a:t>Systems</a:t>
            </a:r>
            <a:endParaRPr sz="1200">
              <a:solidFill>
                <a:srgbClr val="464547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65760" lvl="0" indent="-273050" algn="l" rtl="0">
              <a:spcBef>
                <a:spcPts val="0"/>
              </a:spcBef>
              <a:spcAft>
                <a:spcPts val="0"/>
              </a:spcAft>
              <a:buClr>
                <a:srgbClr val="464547"/>
              </a:buClr>
              <a:buSzPts val="700"/>
              <a:buFont typeface="Tahoma"/>
              <a:buChar char="●"/>
            </a:pPr>
            <a:r>
              <a:rPr lang="en" sz="1200">
                <a:solidFill>
                  <a:srgbClr val="464547"/>
                </a:solidFill>
                <a:latin typeface="Tahoma"/>
                <a:ea typeface="Tahoma"/>
                <a:cs typeface="Tahoma"/>
                <a:sym typeface="Tahoma"/>
              </a:rPr>
              <a:t>Laws</a:t>
            </a:r>
            <a:endParaRPr sz="1200">
              <a:solidFill>
                <a:srgbClr val="464547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65760" lvl="0" indent="-273050" algn="l" rtl="0">
              <a:spcBef>
                <a:spcPts val="0"/>
              </a:spcBef>
              <a:spcAft>
                <a:spcPts val="0"/>
              </a:spcAft>
              <a:buClr>
                <a:srgbClr val="464547"/>
              </a:buClr>
              <a:buSzPts val="700"/>
              <a:buFont typeface="Tahoma"/>
              <a:buChar char="●"/>
            </a:pPr>
            <a:r>
              <a:rPr lang="en" sz="1200">
                <a:solidFill>
                  <a:srgbClr val="464547"/>
                </a:solidFill>
                <a:latin typeface="Tahoma"/>
                <a:ea typeface="Tahoma"/>
                <a:cs typeface="Tahoma"/>
                <a:sym typeface="Tahoma"/>
              </a:rPr>
              <a:t>Infrastructure</a:t>
            </a:r>
            <a:endParaRPr sz="1200">
              <a:solidFill>
                <a:srgbClr val="464547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46454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2862525" y="2688800"/>
            <a:ext cx="2711400" cy="16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rgbClr val="464547"/>
                </a:solidFill>
                <a:latin typeface="Tahoma"/>
                <a:ea typeface="Tahoma"/>
                <a:cs typeface="Tahoma"/>
                <a:sym typeface="Tahoma"/>
              </a:rPr>
              <a:t>CULTURE AND BELONGING</a:t>
            </a:r>
            <a:endParaRPr sz="1200" b="1">
              <a:solidFill>
                <a:srgbClr val="464547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rgbClr val="464547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-273050" algn="l" rtl="0">
              <a:spcBef>
                <a:spcPts val="0"/>
              </a:spcBef>
              <a:spcAft>
                <a:spcPts val="0"/>
              </a:spcAft>
              <a:buClr>
                <a:srgbClr val="464547"/>
              </a:buClr>
              <a:buSzPts val="700"/>
              <a:buFont typeface="Tahoma"/>
              <a:buChar char="●"/>
            </a:pPr>
            <a:r>
              <a:rPr lang="en" sz="1200">
                <a:solidFill>
                  <a:srgbClr val="464547"/>
                </a:solidFill>
                <a:latin typeface="Tahoma"/>
                <a:ea typeface="Tahoma"/>
                <a:cs typeface="Tahoma"/>
                <a:sym typeface="Tahoma"/>
              </a:rPr>
              <a:t>Family and relationships</a:t>
            </a:r>
            <a:endParaRPr sz="1200">
              <a:solidFill>
                <a:srgbClr val="464547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-273050" algn="l" rtl="0">
              <a:spcBef>
                <a:spcPts val="0"/>
              </a:spcBef>
              <a:spcAft>
                <a:spcPts val="0"/>
              </a:spcAft>
              <a:buClr>
                <a:srgbClr val="464547"/>
              </a:buClr>
              <a:buSzPts val="700"/>
              <a:buFont typeface="Tahoma"/>
              <a:buChar char="●"/>
            </a:pPr>
            <a:r>
              <a:rPr lang="en" sz="1200">
                <a:solidFill>
                  <a:srgbClr val="464547"/>
                </a:solidFill>
                <a:latin typeface="Tahoma"/>
                <a:ea typeface="Tahoma"/>
                <a:cs typeface="Tahoma"/>
                <a:sym typeface="Tahoma"/>
              </a:rPr>
              <a:t>Collective values</a:t>
            </a:r>
            <a:endParaRPr sz="1200">
              <a:solidFill>
                <a:srgbClr val="464547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-273050" algn="l" rtl="0">
              <a:spcBef>
                <a:spcPts val="0"/>
              </a:spcBef>
              <a:spcAft>
                <a:spcPts val="0"/>
              </a:spcAft>
              <a:buClr>
                <a:srgbClr val="464547"/>
              </a:buClr>
              <a:buSzPts val="700"/>
              <a:buFont typeface="Tahoma"/>
              <a:buChar char="●"/>
            </a:pPr>
            <a:r>
              <a:rPr lang="en" sz="1200">
                <a:solidFill>
                  <a:srgbClr val="464547"/>
                </a:solidFill>
                <a:latin typeface="Tahoma"/>
                <a:ea typeface="Tahoma"/>
                <a:cs typeface="Tahoma"/>
                <a:sym typeface="Tahoma"/>
              </a:rPr>
              <a:t>Collective paradigms</a:t>
            </a:r>
            <a:endParaRPr sz="1200">
              <a:solidFill>
                <a:srgbClr val="464547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-273050" algn="l" rtl="0">
              <a:spcBef>
                <a:spcPts val="0"/>
              </a:spcBef>
              <a:spcAft>
                <a:spcPts val="0"/>
              </a:spcAft>
              <a:buClr>
                <a:srgbClr val="464547"/>
              </a:buClr>
              <a:buSzPts val="700"/>
              <a:buFont typeface="Tahoma"/>
              <a:buChar char="●"/>
            </a:pPr>
            <a:r>
              <a:rPr lang="en" sz="1200">
                <a:solidFill>
                  <a:srgbClr val="464547"/>
                </a:solidFill>
                <a:latin typeface="Tahoma"/>
                <a:ea typeface="Tahoma"/>
                <a:cs typeface="Tahoma"/>
                <a:sym typeface="Tahoma"/>
              </a:rPr>
              <a:t>Collective worldviews</a:t>
            </a:r>
            <a:endParaRPr sz="1200">
              <a:solidFill>
                <a:srgbClr val="464547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-273050" algn="l" rtl="0">
              <a:spcBef>
                <a:spcPts val="0"/>
              </a:spcBef>
              <a:spcAft>
                <a:spcPts val="0"/>
              </a:spcAft>
              <a:buClr>
                <a:srgbClr val="464547"/>
              </a:buClr>
              <a:buSzPts val="700"/>
              <a:buFont typeface="Tahoma"/>
              <a:buChar char="●"/>
            </a:pPr>
            <a:r>
              <a:rPr lang="en" sz="1200">
                <a:solidFill>
                  <a:srgbClr val="464547"/>
                </a:solidFill>
                <a:latin typeface="Tahoma"/>
                <a:ea typeface="Tahoma"/>
                <a:cs typeface="Tahoma"/>
                <a:sym typeface="Tahoma"/>
              </a:rPr>
              <a:t>Relationships</a:t>
            </a:r>
            <a:endParaRPr sz="1200">
              <a:solidFill>
                <a:srgbClr val="464547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-273050" algn="l" rtl="0">
              <a:spcBef>
                <a:spcPts val="0"/>
              </a:spcBef>
              <a:spcAft>
                <a:spcPts val="0"/>
              </a:spcAft>
              <a:buClr>
                <a:srgbClr val="464547"/>
              </a:buClr>
              <a:buSzPts val="700"/>
              <a:buFont typeface="Tahoma"/>
              <a:buChar char="●"/>
            </a:pPr>
            <a:r>
              <a:rPr lang="en" sz="1200">
                <a:solidFill>
                  <a:srgbClr val="464547"/>
                </a:solidFill>
                <a:latin typeface="Tahoma"/>
                <a:ea typeface="Tahoma"/>
                <a:cs typeface="Tahoma"/>
                <a:sym typeface="Tahoma"/>
              </a:rPr>
              <a:t>Organisational Culture</a:t>
            </a:r>
            <a:endParaRPr sz="1200">
              <a:solidFill>
                <a:srgbClr val="464547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-273050" algn="l" rtl="0">
              <a:spcBef>
                <a:spcPts val="0"/>
              </a:spcBef>
              <a:spcAft>
                <a:spcPts val="0"/>
              </a:spcAft>
              <a:buClr>
                <a:srgbClr val="464547"/>
              </a:buClr>
              <a:buSzPts val="700"/>
              <a:buFont typeface="Tahoma"/>
              <a:buChar char="●"/>
            </a:pPr>
            <a:r>
              <a:rPr lang="en" sz="1200">
                <a:solidFill>
                  <a:srgbClr val="464547"/>
                </a:solidFill>
                <a:latin typeface="Tahoma"/>
                <a:ea typeface="Tahoma"/>
                <a:cs typeface="Tahoma"/>
                <a:sym typeface="Tahoma"/>
              </a:rPr>
              <a:t>Stories</a:t>
            </a:r>
            <a:endParaRPr sz="1200">
              <a:solidFill>
                <a:srgbClr val="464547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6454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2862525" y="808150"/>
            <a:ext cx="2711400" cy="16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INDIVIDUAL AGENCY</a:t>
            </a:r>
            <a:endParaRPr sz="1100" b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65760" lvl="0" indent="-2730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Tahoma"/>
              <a:buChar char="●"/>
            </a:pPr>
            <a:r>
              <a:rPr lang="en" sz="1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Values, beliefs, ethics</a:t>
            </a:r>
            <a:endParaRPr sz="12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65760" lvl="0" indent="-2730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Tahoma"/>
              <a:buChar char="●"/>
            </a:pPr>
            <a:r>
              <a:rPr lang="en" sz="1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Physical and emotional health</a:t>
            </a:r>
            <a:endParaRPr sz="12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65760" lvl="0" indent="-2730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Tahoma"/>
              <a:buChar char="●"/>
            </a:pPr>
            <a:r>
              <a:rPr lang="en" sz="1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Self awareness</a:t>
            </a:r>
            <a:endParaRPr sz="12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65760" lvl="0" indent="-2730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Tahoma"/>
              <a:buChar char="●"/>
            </a:pPr>
            <a:r>
              <a:rPr lang="en" sz="1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Self confidence</a:t>
            </a:r>
            <a:endParaRPr sz="12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65760" lvl="0" indent="-2730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Tahoma"/>
              <a:buChar char="●"/>
            </a:pPr>
            <a:r>
              <a:rPr lang="en" sz="1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Emotional intelligence</a:t>
            </a:r>
            <a:endParaRPr sz="12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65760" lvl="0" indent="-2730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Tahoma"/>
              <a:buChar char="●"/>
            </a:pPr>
            <a:r>
              <a:rPr lang="en" sz="1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Personality preferences</a:t>
            </a:r>
            <a:endParaRPr sz="12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65760" lvl="0" indent="-2730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Tahoma"/>
              <a:buChar char="●"/>
            </a:pPr>
            <a:r>
              <a:rPr lang="en" sz="1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Worldview</a:t>
            </a:r>
            <a:endParaRPr sz="12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5113300" y="354975"/>
            <a:ext cx="10044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INDIVIDUAL</a:t>
            </a:r>
            <a:endParaRPr sz="1100" b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 rot="5400000">
            <a:off x="8202425" y="2454750"/>
            <a:ext cx="10044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464547"/>
                </a:solidFill>
                <a:latin typeface="Tahoma"/>
                <a:ea typeface="Tahoma"/>
                <a:cs typeface="Tahoma"/>
                <a:sym typeface="Tahoma"/>
              </a:rPr>
              <a:t>EXTERNAL</a:t>
            </a:r>
            <a:endParaRPr sz="1100" b="1">
              <a:solidFill>
                <a:srgbClr val="46454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5113300" y="4622350"/>
            <a:ext cx="10044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464547"/>
                </a:solidFill>
                <a:latin typeface="Tahoma"/>
                <a:ea typeface="Tahoma"/>
                <a:cs typeface="Tahoma"/>
                <a:sym typeface="Tahoma"/>
              </a:rPr>
              <a:t>COLLECTIVE</a:t>
            </a:r>
            <a:endParaRPr sz="1100" b="1">
              <a:solidFill>
                <a:srgbClr val="46454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 rot="-5400000">
            <a:off x="2039300" y="2454750"/>
            <a:ext cx="10044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464547"/>
                </a:solidFill>
                <a:latin typeface="Tahoma"/>
                <a:ea typeface="Tahoma"/>
                <a:cs typeface="Tahoma"/>
                <a:sym typeface="Tahoma"/>
              </a:rPr>
              <a:t>INTERNAL</a:t>
            </a:r>
            <a:endParaRPr sz="1100" b="1">
              <a:solidFill>
                <a:srgbClr val="46454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120725" y="744850"/>
            <a:ext cx="1986600" cy="18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CONCEPTUAL FRAMEWORK FOR LONELINESS</a:t>
            </a:r>
            <a:endParaRPr sz="16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KEN WILBER’S iNTEGRAL MODEL (AQAL MODEL – 1996) </a:t>
            </a:r>
            <a:endParaRPr sz="13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591" y="0"/>
            <a:ext cx="914170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/>
          <p:nvPr/>
        </p:nvSpPr>
        <p:spPr>
          <a:xfrm>
            <a:off x="302125" y="1465250"/>
            <a:ext cx="3028800" cy="15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FOUR</a:t>
            </a:r>
            <a:endParaRPr sz="2800" b="1" dirty="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TYPES OF LONELINESS</a:t>
            </a:r>
            <a:endParaRPr sz="2800" b="1" dirty="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46454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3729588" y="377999"/>
            <a:ext cx="211405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FFFFFF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TYPE 1</a:t>
            </a:r>
            <a:endParaRPr b="1" dirty="0">
              <a:solidFill>
                <a:srgbClr val="FFFFFF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algn="ctr">
              <a:buSzPts val="1100"/>
            </a:pPr>
            <a:r>
              <a:rPr lang="en" sz="1200" b="1" dirty="0">
                <a:solidFill>
                  <a:srgbClr val="FFFFFF"/>
                </a:solidFill>
                <a:latin typeface="Panton" panose="00000500000000000000" pitchFamily="50" charset="0"/>
                <a:ea typeface="Tahoma"/>
                <a:cs typeface="Tahoma"/>
              </a:rPr>
              <a:t>MENTAL OR NEUROLOGICAL DISABILITY</a:t>
            </a:r>
          </a:p>
        </p:txBody>
      </p:sp>
      <p:sp>
        <p:nvSpPr>
          <p:cNvPr id="124" name="Google Shape;124;p18"/>
          <p:cNvSpPr txBox="1"/>
          <p:nvPr/>
        </p:nvSpPr>
        <p:spPr>
          <a:xfrm>
            <a:off x="6170775" y="385338"/>
            <a:ext cx="18201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FFFFFF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TYPE 2:</a:t>
            </a:r>
            <a:endParaRPr sz="1200" b="1" dirty="0">
              <a:solidFill>
                <a:srgbClr val="FFFFFF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 dirty="0">
                <a:solidFill>
                  <a:srgbClr val="FFFFFF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THAT’S LIFE</a:t>
            </a:r>
            <a:endParaRPr sz="1200" b="1" dirty="0">
              <a:solidFill>
                <a:srgbClr val="FFFFFF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3729588" y="2718649"/>
            <a:ext cx="21945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1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TYPE 3:</a:t>
            </a:r>
            <a:endParaRPr sz="1350" b="1" dirty="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350" b="1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LIFE’S TRANSITIONS</a:t>
            </a:r>
            <a:endParaRPr sz="1350" b="1" dirty="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6106762" y="2718649"/>
            <a:ext cx="2007300" cy="19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1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TYPE 4:</a:t>
            </a:r>
            <a:endParaRPr sz="1350" b="1" dirty="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1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STRUCTURAL</a:t>
            </a:r>
            <a:endParaRPr sz="1350" b="1" dirty="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1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LONELINESS:</a:t>
            </a:r>
            <a:endParaRPr sz="1350" b="1" dirty="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algn="ctr">
              <a:spcBef>
                <a:spcPts val="1000"/>
              </a:spcBef>
            </a:pPr>
            <a:r>
              <a:rPr lang="en" sz="950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Caused by infrastructure and environment</a:t>
            </a:r>
            <a:endParaRPr sz="950" dirty="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algn="ctr">
              <a:spcBef>
                <a:spcPts val="0"/>
              </a:spcBef>
            </a:pPr>
            <a:r>
              <a:rPr lang="en" sz="950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influencing the way we connect and engage.</a:t>
            </a:r>
            <a:endParaRPr sz="950" dirty="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algn="ctr">
              <a:spcBef>
                <a:spcPts val="0"/>
              </a:spcBef>
            </a:pPr>
            <a:r>
              <a:rPr lang="en" sz="950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Eg COVID19 and social</a:t>
            </a:r>
            <a:endParaRPr sz="950" dirty="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algn="ctr">
              <a:spcBef>
                <a:spcPts val="0"/>
              </a:spcBef>
            </a:pPr>
            <a:r>
              <a:rPr lang="en-AU" sz="950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i</a:t>
            </a:r>
            <a:r>
              <a:rPr lang="en" sz="950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solation, town planning, socialmedia</a:t>
            </a:r>
            <a:endParaRPr sz="950" dirty="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4056237" y="1246074"/>
            <a:ext cx="1552576" cy="12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" sz="1050" dirty="0">
                <a:solidFill>
                  <a:srgbClr val="FFFFFF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R</a:t>
            </a:r>
            <a:r>
              <a:rPr lang="en-AU" sz="1050" dirty="0">
                <a:solidFill>
                  <a:srgbClr val="FFFFFF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resulting </a:t>
            </a:r>
            <a:r>
              <a:rPr lang="en" sz="1050" dirty="0">
                <a:solidFill>
                  <a:srgbClr val="FFFFFF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from certain illnesses</a:t>
            </a:r>
          </a:p>
          <a:p>
            <a:pPr algn="ctr"/>
            <a:r>
              <a:rPr lang="en" sz="1050" dirty="0">
                <a:solidFill>
                  <a:srgbClr val="FFFFFF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Biological / biopsychosocial complications/ mental health, physical or psychological disability</a:t>
            </a:r>
            <a:endParaRPr sz="1050" dirty="0">
              <a:solidFill>
                <a:srgbClr val="FFFFFF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i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6334125" y="952500"/>
            <a:ext cx="1552575" cy="1383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050" dirty="0">
                <a:solidFill>
                  <a:srgbClr val="FFFFFF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Caused by ongoing circumstances . Generally common to groups in the same situation. Eg</a:t>
            </a:r>
            <a:endParaRPr sz="1050" dirty="0">
              <a:solidFill>
                <a:schemeClr val="lt1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 dirty="0">
                <a:solidFill>
                  <a:schemeClr val="lt1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unsociable employment, cultural dislocation, single parenthood</a:t>
            </a:r>
            <a:endParaRPr sz="1050" dirty="0">
              <a:solidFill>
                <a:srgbClr val="FFFFFF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3952625" y="3197376"/>
            <a:ext cx="1759800" cy="14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50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Caused by a change in</a:t>
            </a:r>
            <a:endParaRPr sz="950" dirty="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circumstances, such as a specific event or change in life.</a:t>
            </a:r>
            <a:endParaRPr sz="950" dirty="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Eg divorce, bereavement, becoming a single parent, recent unemployment</a:t>
            </a:r>
            <a:endParaRPr sz="1000" i="1" dirty="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170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9"/>
          <p:cNvSpPr txBox="1"/>
          <p:nvPr/>
        </p:nvSpPr>
        <p:spPr>
          <a:xfrm>
            <a:off x="4982500" y="166150"/>
            <a:ext cx="4159200" cy="12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RISK FACTORS</a:t>
            </a:r>
            <a:endParaRPr lang="en-US" sz="2400" b="1" dirty="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FOR TYPE 1</a:t>
            </a:r>
            <a:endParaRPr sz="2400" b="1" dirty="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>
              <a:spcBef>
                <a:spcPts val="600"/>
              </a:spcBef>
            </a:pPr>
            <a:r>
              <a:rPr lang="en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DIAGNOSIS IMPLIES A SPECIALISED TREATMENT IS REQUIRED </a:t>
            </a:r>
            <a:endParaRPr dirty="0">
              <a:latin typeface="Panton" panose="00000500000000000000" pitchFamily="50" charset="0"/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5052850" y="1857975"/>
            <a:ext cx="3700800" cy="22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91425" anchor="t" anchorCtr="0">
            <a:noAutofit/>
          </a:bodyPr>
          <a:lstStyle/>
          <a:p>
            <a:pPr marL="177800" lvl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64547"/>
              </a:buClr>
              <a:buSzPts val="800"/>
            </a:pPr>
            <a:r>
              <a:rPr lang="en" sz="1500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For example</a:t>
            </a:r>
          </a:p>
          <a:p>
            <a:pPr marL="457200" lvl="0" indent="-2794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64547"/>
              </a:buClr>
              <a:buSzPts val="800"/>
              <a:buFont typeface="Tahoma"/>
              <a:buChar char="●"/>
            </a:pPr>
            <a:r>
              <a:rPr lang="en" sz="1500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Mental disability</a:t>
            </a:r>
            <a:endParaRPr sz="1500" dirty="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457200" lvl="0" indent="-2794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64547"/>
              </a:buClr>
              <a:buSzPts val="800"/>
              <a:buFont typeface="Tahoma"/>
              <a:buChar char="●"/>
            </a:pPr>
            <a:r>
              <a:rPr lang="en" sz="1500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Depression</a:t>
            </a:r>
            <a:endParaRPr sz="1500" dirty="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457200" lvl="0" indent="-2794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64547"/>
              </a:buClr>
              <a:buSzPts val="800"/>
              <a:buFont typeface="Tahoma"/>
              <a:buChar char="●"/>
            </a:pPr>
            <a:r>
              <a:rPr lang="en" sz="1500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Anxiety disorders</a:t>
            </a:r>
            <a:endParaRPr sz="1500" dirty="0">
              <a:solidFill>
                <a:srgbClr val="464547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457200" lvl="0" indent="-2794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64547"/>
              </a:buClr>
              <a:buSzPts val="800"/>
              <a:buFont typeface="Tahoma"/>
              <a:buChar char="●"/>
            </a:pPr>
            <a:r>
              <a:rPr lang="en" sz="1500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Intellectual disability</a:t>
            </a:r>
          </a:p>
          <a:p>
            <a:pPr marL="457200" indent="-279400">
              <a:lnSpc>
                <a:spcPct val="135000"/>
              </a:lnSpc>
              <a:buClr>
                <a:srgbClr val="464547"/>
              </a:buClr>
              <a:buSzPts val="800"/>
              <a:buFont typeface="Tahoma"/>
              <a:buChar char="●"/>
            </a:pPr>
            <a:r>
              <a:rPr lang="en" sz="1500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</a:rPr>
              <a:t>PTSD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478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0"/>
          <p:cNvSpPr txBox="1"/>
          <p:nvPr/>
        </p:nvSpPr>
        <p:spPr>
          <a:xfrm>
            <a:off x="1628425" y="313388"/>
            <a:ext cx="3499200" cy="12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800" b="1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</a:defRPr>
            </a:lvl1pPr>
          </a:lstStyle>
          <a:p>
            <a:r>
              <a:rPr lang="en" dirty="0">
                <a:sym typeface="Tahoma"/>
              </a:rPr>
              <a:t>RISK FACTORS</a:t>
            </a:r>
            <a:endParaRPr lang="en-US" dirty="0"/>
          </a:p>
          <a:p>
            <a:r>
              <a:rPr lang="en" dirty="0">
                <a:sym typeface="Tahoma"/>
              </a:rPr>
              <a:t>FOR LONELINESS TYPE 2</a:t>
            </a:r>
            <a:endParaRPr lang="en-AU" dirty="0"/>
          </a:p>
          <a:p>
            <a:r>
              <a:rPr lang="en" dirty="0">
                <a:sym typeface="Tahoma"/>
              </a:rPr>
              <a:t>(SITUATIONAL ATTRIBUTES)</a:t>
            </a:r>
            <a:endParaRPr lang="en" dirty="0"/>
          </a:p>
        </p:txBody>
      </p:sp>
      <p:sp>
        <p:nvSpPr>
          <p:cNvPr id="143" name="Google Shape;143;p20"/>
          <p:cNvSpPr txBox="1"/>
          <p:nvPr/>
        </p:nvSpPr>
        <p:spPr>
          <a:xfrm>
            <a:off x="128425" y="18957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730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700"/>
              <a:buFont typeface="Tahoma"/>
              <a:buChar char="●"/>
            </a:pPr>
            <a:r>
              <a:rPr lang="en" sz="1000" dirty="0">
                <a:latin typeface="Panton" panose="00000500000000000000" pitchFamily="50" charset="0"/>
                <a:ea typeface="Tahoma"/>
                <a:cs typeface="Tahoma"/>
                <a:sym typeface="Tahoma"/>
              </a:rPr>
              <a:t>Living alone</a:t>
            </a:r>
          </a:p>
          <a:p>
            <a:pPr marL="457200" lvl="0" indent="-2730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700"/>
              <a:buFont typeface="Tahoma"/>
              <a:buChar char="●"/>
            </a:pPr>
            <a:r>
              <a:rPr lang="en" sz="1000" dirty="0">
                <a:latin typeface="Panton" panose="00000500000000000000" pitchFamily="50" charset="0"/>
                <a:ea typeface="Tahoma"/>
                <a:cs typeface="Tahoma"/>
                <a:sym typeface="Tahoma"/>
              </a:rPr>
              <a:t>Social media </a:t>
            </a:r>
            <a:r>
              <a:rPr lang="en-AU" sz="1000" dirty="0">
                <a:latin typeface="Panton" panose="00000500000000000000" pitchFamily="50" charset="0"/>
                <a:ea typeface="Tahoma"/>
                <a:cs typeface="Tahoma"/>
                <a:sym typeface="Tahoma"/>
              </a:rPr>
              <a:t>reliance</a:t>
            </a:r>
          </a:p>
          <a:p>
            <a:pPr marL="457200" lvl="0" indent="-2730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700"/>
              <a:buFont typeface="Tahoma"/>
              <a:buChar char="●"/>
            </a:pPr>
            <a:r>
              <a:rPr lang="en-AU" sz="1000" dirty="0">
                <a:latin typeface="Panton" panose="00000500000000000000" pitchFamily="50" charset="0"/>
                <a:ea typeface="Tahoma"/>
                <a:cs typeface="Tahoma"/>
                <a:sym typeface="Tahoma"/>
              </a:rPr>
              <a:t>Victim of abuse</a:t>
            </a:r>
            <a:endParaRPr sz="1000" dirty="0"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457200" lvl="0" indent="-2730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700"/>
              <a:buFont typeface="Tahoma"/>
              <a:buChar char="●"/>
            </a:pPr>
            <a:r>
              <a:rPr lang="en" sz="1000" dirty="0">
                <a:latin typeface="Panton" panose="00000500000000000000" pitchFamily="50" charset="0"/>
                <a:ea typeface="Tahoma"/>
                <a:cs typeface="Tahoma"/>
                <a:sym typeface="Tahoma"/>
              </a:rPr>
              <a:t>Geographically distant from friends and family</a:t>
            </a:r>
          </a:p>
          <a:p>
            <a:pPr marL="457200" indent="-273050">
              <a:lnSpc>
                <a:spcPct val="130000"/>
              </a:lnSpc>
              <a:buSzPts val="700"/>
              <a:buFont typeface="Tahoma"/>
              <a:buChar char="●"/>
            </a:pPr>
            <a:r>
              <a:rPr lang="en" sz="1000" dirty="0">
                <a:latin typeface="Panton" panose="00000500000000000000" pitchFamily="50" charset="0"/>
                <a:ea typeface="Tahoma"/>
                <a:cs typeface="Tahoma"/>
                <a:sym typeface="Tahoma"/>
              </a:rPr>
              <a:t>Lack of social skills</a:t>
            </a:r>
          </a:p>
          <a:p>
            <a:pPr marL="457200" indent="-273050">
              <a:lnSpc>
                <a:spcPct val="130000"/>
              </a:lnSpc>
              <a:buSzPts val="700"/>
              <a:buFont typeface="Tahoma"/>
              <a:buChar char="●"/>
            </a:pPr>
            <a:r>
              <a:rPr lang="en" sz="1000" dirty="0">
                <a:latin typeface="Panton" panose="00000500000000000000" pitchFamily="50" charset="0"/>
                <a:ea typeface="Tahoma"/>
                <a:cs typeface="Tahoma"/>
                <a:sym typeface="Tahoma"/>
              </a:rPr>
              <a:t>Lack of mobility</a:t>
            </a:r>
            <a:endParaRPr sz="1000" dirty="0"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457200" indent="-273050">
              <a:lnSpc>
                <a:spcPct val="130000"/>
              </a:lnSpc>
              <a:buSzPts val="700"/>
              <a:buFont typeface="Tahoma"/>
              <a:buChar char="●"/>
            </a:pPr>
            <a:r>
              <a:rPr lang="en" sz="1000" dirty="0">
                <a:latin typeface="Panton" panose="00000500000000000000" pitchFamily="50" charset="0"/>
                <a:ea typeface="Tahoma"/>
                <a:cs typeface="Tahoma"/>
                <a:sym typeface="Tahoma"/>
              </a:rPr>
              <a:t>Unsocial ongoing employment eg FIFO, shiftwork</a:t>
            </a:r>
          </a:p>
          <a:p>
            <a:pPr marL="457200" indent="-273050">
              <a:lnSpc>
                <a:spcPct val="130000"/>
              </a:lnSpc>
              <a:buSzPts val="700"/>
              <a:buFont typeface="Tahoma"/>
              <a:buChar char="●"/>
            </a:pPr>
            <a:r>
              <a:rPr lang="en" sz="1000" dirty="0">
                <a:latin typeface="Panton" panose="00000500000000000000" pitchFamily="50" charset="0"/>
                <a:ea typeface="Tahoma"/>
                <a:cs typeface="Tahoma"/>
              </a:rPr>
              <a:t>Ex Servicemen and women</a:t>
            </a:r>
          </a:p>
          <a:p>
            <a:pPr marL="457200" indent="-273050">
              <a:lnSpc>
                <a:spcPct val="130000"/>
              </a:lnSpc>
              <a:buSzPts val="700"/>
              <a:buFont typeface="Tahoma"/>
              <a:buChar char="●"/>
            </a:pPr>
            <a:r>
              <a:rPr lang="en-AU" sz="1000" dirty="0">
                <a:latin typeface="Panton" panose="00000500000000000000" pitchFamily="50" charset="0"/>
                <a:ea typeface="Tahoma"/>
                <a:cs typeface="Tahoma"/>
              </a:rPr>
              <a:t>Living remotely</a:t>
            </a:r>
          </a:p>
          <a:p>
            <a:pPr marL="457200" indent="-273050">
              <a:lnSpc>
                <a:spcPct val="130000"/>
              </a:lnSpc>
              <a:buSzPts val="700"/>
              <a:buFont typeface="Tahoma"/>
              <a:buChar char="●"/>
            </a:pPr>
            <a:r>
              <a:rPr lang="en-AU" sz="1000" dirty="0">
                <a:latin typeface="Panton" panose="00000500000000000000" pitchFamily="50" charset="0"/>
                <a:ea typeface="Tahoma"/>
                <a:cs typeface="Tahoma"/>
              </a:rPr>
              <a:t>Caring for others</a:t>
            </a:r>
          </a:p>
          <a:p>
            <a:pPr marL="457200" indent="-273050">
              <a:lnSpc>
                <a:spcPct val="130000"/>
              </a:lnSpc>
              <a:buSzPts val="700"/>
              <a:buFont typeface="Tahoma"/>
              <a:buChar char="●"/>
            </a:pPr>
            <a:r>
              <a:rPr lang="en-AU" sz="1000" dirty="0">
                <a:latin typeface="Panton" panose="00000500000000000000" pitchFamily="50" charset="0"/>
                <a:ea typeface="Tahoma"/>
                <a:cs typeface="Tahoma"/>
              </a:rPr>
              <a:t>Over employment</a:t>
            </a:r>
            <a:endParaRPr lang="en" sz="1000" dirty="0">
              <a:latin typeface="Panton" panose="00000500000000000000" pitchFamily="50" charset="0"/>
              <a:ea typeface="Tahoma"/>
              <a:cs typeface="Tahoma"/>
            </a:endParaRPr>
          </a:p>
        </p:txBody>
      </p:sp>
      <p:sp>
        <p:nvSpPr>
          <p:cNvPr id="144" name="Google Shape;144;p20"/>
          <p:cNvSpPr txBox="1"/>
          <p:nvPr/>
        </p:nvSpPr>
        <p:spPr>
          <a:xfrm>
            <a:off x="5664650" y="1895775"/>
            <a:ext cx="3187200" cy="26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273050">
              <a:lnSpc>
                <a:spcPct val="130000"/>
              </a:lnSpc>
              <a:buSzPts val="700"/>
              <a:buFont typeface="Tahoma"/>
              <a:buChar char="●"/>
            </a:pPr>
            <a:r>
              <a:rPr lang="en" sz="1000" dirty="0">
                <a:latin typeface="Panton" panose="00000500000000000000" pitchFamily="50" charset="0"/>
                <a:ea typeface="Tahoma"/>
                <a:cs typeface="Tahoma"/>
                <a:sym typeface="Tahoma"/>
              </a:rPr>
              <a:t>Cultural dislocation (migrants/refugees)</a:t>
            </a:r>
          </a:p>
          <a:p>
            <a:pPr marL="457200" indent="-273050">
              <a:lnSpc>
                <a:spcPct val="130000"/>
              </a:lnSpc>
              <a:buSzPts val="700"/>
              <a:buFont typeface="Tahoma"/>
              <a:buChar char="●"/>
            </a:pPr>
            <a:r>
              <a:rPr lang="en-AU" sz="1000" dirty="0">
                <a:latin typeface="Panton" panose="00000500000000000000" pitchFamily="50" charset="0"/>
                <a:ea typeface="Tahoma"/>
                <a:cs typeface="Tahoma"/>
                <a:sym typeface="Tahoma"/>
              </a:rPr>
              <a:t>M</a:t>
            </a:r>
            <a:r>
              <a:rPr lang="en" sz="1000" dirty="0">
                <a:latin typeface="Panton" panose="00000500000000000000" pitchFamily="50" charset="0"/>
                <a:ea typeface="Tahoma"/>
                <a:cs typeface="Tahoma"/>
                <a:sym typeface="Tahoma"/>
              </a:rPr>
              <a:t>arginlalised groups</a:t>
            </a:r>
            <a:endParaRPr lang="en-US" sz="1000" dirty="0"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457200" indent="-273050">
              <a:lnSpc>
                <a:spcPct val="130000"/>
              </a:lnSpc>
              <a:buSzPts val="700"/>
              <a:buFont typeface="Tahoma"/>
              <a:buChar char="●"/>
            </a:pPr>
            <a:r>
              <a:rPr lang="en-AU" sz="1000" dirty="0">
                <a:latin typeface="Panton" panose="00000500000000000000" pitchFamily="50" charset="0"/>
                <a:ea typeface="Tahoma"/>
                <a:cs typeface="Tahoma"/>
                <a:sym typeface="Tahoma"/>
              </a:rPr>
              <a:t>Long term /permanent unemployment</a:t>
            </a:r>
            <a:endParaRPr sz="1000" dirty="0"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457200" indent="-273050">
              <a:lnSpc>
                <a:spcPct val="130000"/>
              </a:lnSpc>
              <a:buSzPts val="700"/>
              <a:buFont typeface="Tahoma"/>
              <a:buChar char="●"/>
            </a:pPr>
            <a:r>
              <a:rPr lang="en" sz="1000" dirty="0">
                <a:latin typeface="Panton" panose="00000500000000000000" pitchFamily="50" charset="0"/>
                <a:ea typeface="Tahoma"/>
                <a:cs typeface="Tahoma"/>
                <a:sym typeface="Tahoma"/>
              </a:rPr>
              <a:t>Demographic risk factors </a:t>
            </a:r>
          </a:p>
          <a:p>
            <a:pPr marL="184150" lvl="1">
              <a:lnSpc>
                <a:spcPct val="130000"/>
              </a:lnSpc>
              <a:buSzPts val="700"/>
            </a:pPr>
            <a:r>
              <a:rPr lang="en" sz="1000" dirty="0">
                <a:latin typeface="Panton" panose="00000500000000000000" pitchFamily="50" charset="0"/>
                <a:ea typeface="Tahoma"/>
                <a:cs typeface="Tahoma"/>
                <a:sym typeface="Tahoma"/>
              </a:rPr>
              <a:t>        - Single men, living alone 35-44, </a:t>
            </a:r>
          </a:p>
          <a:p>
            <a:pPr marL="184150" lvl="7">
              <a:lnSpc>
                <a:spcPct val="130000"/>
              </a:lnSpc>
              <a:buSzPts val="700"/>
            </a:pPr>
            <a:r>
              <a:rPr lang="en" sz="1000" dirty="0">
                <a:latin typeface="Panton" panose="00000500000000000000" pitchFamily="50" charset="0"/>
                <a:ea typeface="Tahoma"/>
                <a:cs typeface="Tahoma"/>
                <a:sym typeface="Tahoma"/>
              </a:rPr>
              <a:t>        - Single parents with children younger than 15</a:t>
            </a:r>
          </a:p>
          <a:p>
            <a:pPr marL="184150" lvl="8">
              <a:lnSpc>
                <a:spcPct val="130000"/>
              </a:lnSpc>
              <a:buSzPts val="700"/>
            </a:pPr>
            <a:r>
              <a:rPr lang="en-AU" sz="1000" dirty="0">
                <a:latin typeface="Panton" panose="00000500000000000000" pitchFamily="50" charset="0"/>
                <a:ea typeface="Tahoma"/>
                <a:cs typeface="Tahoma"/>
                <a:sym typeface="Tahoma"/>
              </a:rPr>
              <a:t>         -Women 35-54</a:t>
            </a:r>
          </a:p>
          <a:p>
            <a:pPr marL="184150" lvl="7">
              <a:lnSpc>
                <a:spcPct val="130000"/>
              </a:lnSpc>
              <a:buSzPts val="700"/>
            </a:pPr>
            <a:r>
              <a:rPr lang="en-AU" sz="1000" dirty="0">
                <a:latin typeface="Panton" panose="00000500000000000000" pitchFamily="50" charset="0"/>
                <a:ea typeface="Tahoma"/>
                <a:cs typeface="Tahoma"/>
                <a:sym typeface="Tahoma"/>
              </a:rPr>
              <a:t>         -Men over 75</a:t>
            </a:r>
            <a:endParaRPr sz="1000" dirty="0">
              <a:latin typeface="Panton" panose="00000500000000000000" pitchFamily="50" charset="0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4167"/>
            <a:ext cx="9144003" cy="514478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1"/>
          <p:cNvSpPr txBox="1"/>
          <p:nvPr/>
        </p:nvSpPr>
        <p:spPr>
          <a:xfrm>
            <a:off x="3777925" y="227618"/>
            <a:ext cx="2412000" cy="7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rgbClr val="FFFFFF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RISK FACTORS</a:t>
            </a:r>
            <a:endParaRPr sz="2100" b="1" dirty="0">
              <a:solidFill>
                <a:srgbClr val="FFFFFF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rgbClr val="FFFFFF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FOR TYPE 3</a:t>
            </a:r>
            <a:endParaRPr sz="2100" b="1" dirty="0">
              <a:solidFill>
                <a:srgbClr val="FFFFFF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FFFFFF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rPr>
              <a:t>(CIRCUMSTANTIAL) LONELINESS</a:t>
            </a:r>
            <a:endParaRPr sz="1200" dirty="0">
              <a:solidFill>
                <a:srgbClr val="FFFFFF"/>
              </a:solidFill>
              <a:latin typeface="Panton" panose="00000500000000000000" pitchFamily="50" charset="0"/>
              <a:ea typeface="Tahoma"/>
              <a:cs typeface="Tahoma"/>
              <a:sym typeface="Tahoma"/>
            </a:endParaRPr>
          </a:p>
        </p:txBody>
      </p:sp>
      <p:grpSp>
        <p:nvGrpSpPr>
          <p:cNvPr id="102" name="Google Shape;151;p21">
            <a:extLst>
              <a:ext uri="{FF2B5EF4-FFF2-40B4-BE49-F238E27FC236}">
                <a16:creationId xmlns:a16="http://schemas.microsoft.com/office/drawing/2014/main" id="{ECACF5B9-ABF4-431E-84D2-34BAB70E3118}"/>
              </a:ext>
            </a:extLst>
          </p:cNvPr>
          <p:cNvGrpSpPr/>
          <p:nvPr/>
        </p:nvGrpSpPr>
        <p:grpSpPr>
          <a:xfrm>
            <a:off x="489228" y="1433188"/>
            <a:ext cx="7873551" cy="957375"/>
            <a:chOff x="503975" y="1349689"/>
            <a:chExt cx="7873551" cy="957375"/>
          </a:xfrm>
        </p:grpSpPr>
        <p:grpSp>
          <p:nvGrpSpPr>
            <p:cNvPr id="103" name="Google Shape;152;p21">
              <a:extLst>
                <a:ext uri="{FF2B5EF4-FFF2-40B4-BE49-F238E27FC236}">
                  <a16:creationId xmlns:a16="http://schemas.microsoft.com/office/drawing/2014/main" id="{B146A8BD-0CB6-43B5-8664-52F533473485}"/>
                </a:ext>
              </a:extLst>
            </p:cNvPr>
            <p:cNvGrpSpPr/>
            <p:nvPr/>
          </p:nvGrpSpPr>
          <p:grpSpPr>
            <a:xfrm>
              <a:off x="503975" y="1533758"/>
              <a:ext cx="1171968" cy="762860"/>
              <a:chOff x="306425" y="1474000"/>
              <a:chExt cx="952200" cy="876850"/>
            </a:xfrm>
          </p:grpSpPr>
          <p:sp>
            <p:nvSpPr>
              <p:cNvPr id="132" name="Google Shape;153;p21">
                <a:extLst>
                  <a:ext uri="{FF2B5EF4-FFF2-40B4-BE49-F238E27FC236}">
                    <a16:creationId xmlns:a16="http://schemas.microsoft.com/office/drawing/2014/main" id="{13552632-8129-4713-8074-D5508DA248C9}"/>
                  </a:ext>
                </a:extLst>
              </p:cNvPr>
              <p:cNvSpPr/>
              <p:nvPr/>
            </p:nvSpPr>
            <p:spPr>
              <a:xfrm>
                <a:off x="673433" y="1474000"/>
                <a:ext cx="218184" cy="188700"/>
              </a:xfrm>
              <a:prstGeom prst="flowChartExtract">
                <a:avLst/>
              </a:prstGeom>
              <a:solidFill>
                <a:srgbClr val="BCD0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54;p21">
                <a:extLst>
                  <a:ext uri="{FF2B5EF4-FFF2-40B4-BE49-F238E27FC236}">
                    <a16:creationId xmlns:a16="http://schemas.microsoft.com/office/drawing/2014/main" id="{ADDD76D3-9A6F-4625-9BA5-3A6A8E7933A0}"/>
                  </a:ext>
                </a:extLst>
              </p:cNvPr>
              <p:cNvSpPr/>
              <p:nvPr/>
            </p:nvSpPr>
            <p:spPr>
              <a:xfrm>
                <a:off x="306425" y="1587950"/>
                <a:ext cx="952200" cy="762900"/>
              </a:xfrm>
              <a:prstGeom prst="roundRect">
                <a:avLst>
                  <a:gd name="adj" fmla="val 28716"/>
                </a:avLst>
              </a:prstGeom>
              <a:solidFill>
                <a:srgbClr val="BCD0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" name="Google Shape;155;p21">
              <a:extLst>
                <a:ext uri="{FF2B5EF4-FFF2-40B4-BE49-F238E27FC236}">
                  <a16:creationId xmlns:a16="http://schemas.microsoft.com/office/drawing/2014/main" id="{53624222-A4ED-4D34-8C98-5965BA2EE2D4}"/>
                </a:ext>
              </a:extLst>
            </p:cNvPr>
            <p:cNvGrpSpPr/>
            <p:nvPr/>
          </p:nvGrpSpPr>
          <p:grpSpPr>
            <a:xfrm>
              <a:off x="1844292" y="1533758"/>
              <a:ext cx="1171968" cy="762860"/>
              <a:chOff x="1392288" y="1474000"/>
              <a:chExt cx="952200" cy="876850"/>
            </a:xfrm>
          </p:grpSpPr>
          <p:sp>
            <p:nvSpPr>
              <p:cNvPr id="130" name="Google Shape;156;p21">
                <a:extLst>
                  <a:ext uri="{FF2B5EF4-FFF2-40B4-BE49-F238E27FC236}">
                    <a16:creationId xmlns:a16="http://schemas.microsoft.com/office/drawing/2014/main" id="{5B320504-5EE1-4BF0-A092-D53049A38762}"/>
                  </a:ext>
                </a:extLst>
              </p:cNvPr>
              <p:cNvSpPr/>
              <p:nvPr/>
            </p:nvSpPr>
            <p:spPr>
              <a:xfrm>
                <a:off x="1392288" y="1587950"/>
                <a:ext cx="952200" cy="762900"/>
              </a:xfrm>
              <a:prstGeom prst="roundRect">
                <a:avLst>
                  <a:gd name="adj" fmla="val 28716"/>
                </a:avLst>
              </a:prstGeom>
              <a:solidFill>
                <a:srgbClr val="E2D1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57;p21">
                <a:extLst>
                  <a:ext uri="{FF2B5EF4-FFF2-40B4-BE49-F238E27FC236}">
                    <a16:creationId xmlns:a16="http://schemas.microsoft.com/office/drawing/2014/main" id="{C1DD5E0D-FD68-45C1-A12F-341384E9B7C2}"/>
                  </a:ext>
                </a:extLst>
              </p:cNvPr>
              <p:cNvSpPr/>
              <p:nvPr/>
            </p:nvSpPr>
            <p:spPr>
              <a:xfrm>
                <a:off x="1759296" y="1474000"/>
                <a:ext cx="218184" cy="188700"/>
              </a:xfrm>
              <a:prstGeom prst="flowChartExtract">
                <a:avLst/>
              </a:prstGeom>
              <a:solidFill>
                <a:srgbClr val="E2D1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58;p21">
              <a:extLst>
                <a:ext uri="{FF2B5EF4-FFF2-40B4-BE49-F238E27FC236}">
                  <a16:creationId xmlns:a16="http://schemas.microsoft.com/office/drawing/2014/main" id="{F53A6DFD-FA45-4020-A22D-B3A5E33277BC}"/>
                </a:ext>
              </a:extLst>
            </p:cNvPr>
            <p:cNvGrpSpPr/>
            <p:nvPr/>
          </p:nvGrpSpPr>
          <p:grpSpPr>
            <a:xfrm>
              <a:off x="3184608" y="1533758"/>
              <a:ext cx="1171968" cy="762860"/>
              <a:chOff x="2478150" y="1474000"/>
              <a:chExt cx="952200" cy="876850"/>
            </a:xfrm>
          </p:grpSpPr>
          <p:sp>
            <p:nvSpPr>
              <p:cNvPr id="128" name="Google Shape;159;p21">
                <a:extLst>
                  <a:ext uri="{FF2B5EF4-FFF2-40B4-BE49-F238E27FC236}">
                    <a16:creationId xmlns:a16="http://schemas.microsoft.com/office/drawing/2014/main" id="{6B1C29EB-1A99-4175-8D0E-69CF516DEBC5}"/>
                  </a:ext>
                </a:extLst>
              </p:cNvPr>
              <p:cNvSpPr/>
              <p:nvPr/>
            </p:nvSpPr>
            <p:spPr>
              <a:xfrm>
                <a:off x="2478150" y="1587950"/>
                <a:ext cx="952200" cy="762900"/>
              </a:xfrm>
              <a:prstGeom prst="roundRect">
                <a:avLst>
                  <a:gd name="adj" fmla="val 28716"/>
                </a:avLst>
              </a:prstGeom>
              <a:solidFill>
                <a:srgbClr val="F0E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60;p21">
                <a:extLst>
                  <a:ext uri="{FF2B5EF4-FFF2-40B4-BE49-F238E27FC236}">
                    <a16:creationId xmlns:a16="http://schemas.microsoft.com/office/drawing/2014/main" id="{0A8F5A54-A321-402F-A2E0-E26BA5821514}"/>
                  </a:ext>
                </a:extLst>
              </p:cNvPr>
              <p:cNvSpPr/>
              <p:nvPr/>
            </p:nvSpPr>
            <p:spPr>
              <a:xfrm>
                <a:off x="2845158" y="1474000"/>
                <a:ext cx="218184" cy="188700"/>
              </a:xfrm>
              <a:prstGeom prst="flowChartExtract">
                <a:avLst/>
              </a:prstGeom>
              <a:solidFill>
                <a:srgbClr val="F0E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" name="Google Shape;161;p21">
              <a:extLst>
                <a:ext uri="{FF2B5EF4-FFF2-40B4-BE49-F238E27FC236}">
                  <a16:creationId xmlns:a16="http://schemas.microsoft.com/office/drawing/2014/main" id="{C773BE81-1F3A-4EDD-B76D-E20B16F41A4A}"/>
                </a:ext>
              </a:extLst>
            </p:cNvPr>
            <p:cNvGrpSpPr/>
            <p:nvPr/>
          </p:nvGrpSpPr>
          <p:grpSpPr>
            <a:xfrm>
              <a:off x="4524925" y="1533758"/>
              <a:ext cx="1171968" cy="762860"/>
              <a:chOff x="3564013" y="1474000"/>
              <a:chExt cx="952200" cy="876850"/>
            </a:xfrm>
          </p:grpSpPr>
          <p:sp>
            <p:nvSpPr>
              <p:cNvPr id="126" name="Google Shape;162;p21">
                <a:extLst>
                  <a:ext uri="{FF2B5EF4-FFF2-40B4-BE49-F238E27FC236}">
                    <a16:creationId xmlns:a16="http://schemas.microsoft.com/office/drawing/2014/main" id="{36FFA33A-4BD4-4AEE-A546-ECD592A5325E}"/>
                  </a:ext>
                </a:extLst>
              </p:cNvPr>
              <p:cNvSpPr/>
              <p:nvPr/>
            </p:nvSpPr>
            <p:spPr>
              <a:xfrm>
                <a:off x="3564013" y="1587950"/>
                <a:ext cx="952200" cy="762900"/>
              </a:xfrm>
              <a:prstGeom prst="roundRect">
                <a:avLst>
                  <a:gd name="adj" fmla="val 28716"/>
                </a:avLst>
              </a:prstGeom>
              <a:solidFill>
                <a:srgbClr val="BCD0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63;p21">
                <a:extLst>
                  <a:ext uri="{FF2B5EF4-FFF2-40B4-BE49-F238E27FC236}">
                    <a16:creationId xmlns:a16="http://schemas.microsoft.com/office/drawing/2014/main" id="{315888DA-1B49-43B7-BE08-FBC3A1295904}"/>
                  </a:ext>
                </a:extLst>
              </p:cNvPr>
              <p:cNvSpPr/>
              <p:nvPr/>
            </p:nvSpPr>
            <p:spPr>
              <a:xfrm>
                <a:off x="3931021" y="1474000"/>
                <a:ext cx="218184" cy="188700"/>
              </a:xfrm>
              <a:prstGeom prst="flowChartExtract">
                <a:avLst/>
              </a:prstGeom>
              <a:solidFill>
                <a:srgbClr val="BCD0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" name="Google Shape;164;p21">
              <a:extLst>
                <a:ext uri="{FF2B5EF4-FFF2-40B4-BE49-F238E27FC236}">
                  <a16:creationId xmlns:a16="http://schemas.microsoft.com/office/drawing/2014/main" id="{8BE5CB0D-103B-4627-AC71-F62C2FC6B644}"/>
                </a:ext>
              </a:extLst>
            </p:cNvPr>
            <p:cNvGrpSpPr/>
            <p:nvPr/>
          </p:nvGrpSpPr>
          <p:grpSpPr>
            <a:xfrm>
              <a:off x="5865242" y="1533758"/>
              <a:ext cx="1171968" cy="762860"/>
              <a:chOff x="4649875" y="1474000"/>
              <a:chExt cx="952200" cy="876850"/>
            </a:xfrm>
          </p:grpSpPr>
          <p:sp>
            <p:nvSpPr>
              <p:cNvPr id="124" name="Google Shape;165;p21">
                <a:extLst>
                  <a:ext uri="{FF2B5EF4-FFF2-40B4-BE49-F238E27FC236}">
                    <a16:creationId xmlns:a16="http://schemas.microsoft.com/office/drawing/2014/main" id="{29BE42B5-7483-465D-A09B-4A901B8F5178}"/>
                  </a:ext>
                </a:extLst>
              </p:cNvPr>
              <p:cNvSpPr/>
              <p:nvPr/>
            </p:nvSpPr>
            <p:spPr>
              <a:xfrm>
                <a:off x="4649875" y="1587950"/>
                <a:ext cx="952200" cy="762900"/>
              </a:xfrm>
              <a:prstGeom prst="roundRect">
                <a:avLst>
                  <a:gd name="adj" fmla="val 28716"/>
                </a:avLst>
              </a:prstGeom>
              <a:solidFill>
                <a:srgbClr val="F0E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66;p21">
                <a:extLst>
                  <a:ext uri="{FF2B5EF4-FFF2-40B4-BE49-F238E27FC236}">
                    <a16:creationId xmlns:a16="http://schemas.microsoft.com/office/drawing/2014/main" id="{BC7359C9-CF76-4E52-85E6-572693BD43D4}"/>
                  </a:ext>
                </a:extLst>
              </p:cNvPr>
              <p:cNvSpPr/>
              <p:nvPr/>
            </p:nvSpPr>
            <p:spPr>
              <a:xfrm>
                <a:off x="5016883" y="1474000"/>
                <a:ext cx="218184" cy="188700"/>
              </a:xfrm>
              <a:prstGeom prst="flowChartExtract">
                <a:avLst/>
              </a:prstGeom>
              <a:solidFill>
                <a:srgbClr val="F0E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" name="Google Shape;167;p21">
              <a:extLst>
                <a:ext uri="{FF2B5EF4-FFF2-40B4-BE49-F238E27FC236}">
                  <a16:creationId xmlns:a16="http://schemas.microsoft.com/office/drawing/2014/main" id="{E4740CC4-765E-4A7C-A105-3D625F6BF810}"/>
                </a:ext>
              </a:extLst>
            </p:cNvPr>
            <p:cNvGrpSpPr/>
            <p:nvPr/>
          </p:nvGrpSpPr>
          <p:grpSpPr>
            <a:xfrm>
              <a:off x="7205558" y="1533758"/>
              <a:ext cx="1171968" cy="762860"/>
              <a:chOff x="5735738" y="1474000"/>
              <a:chExt cx="952200" cy="876850"/>
            </a:xfrm>
          </p:grpSpPr>
          <p:sp>
            <p:nvSpPr>
              <p:cNvPr id="122" name="Google Shape;168;p21">
                <a:extLst>
                  <a:ext uri="{FF2B5EF4-FFF2-40B4-BE49-F238E27FC236}">
                    <a16:creationId xmlns:a16="http://schemas.microsoft.com/office/drawing/2014/main" id="{CEE2BFB2-53FA-4D3B-805B-AF0C0DDB4BF2}"/>
                  </a:ext>
                </a:extLst>
              </p:cNvPr>
              <p:cNvSpPr/>
              <p:nvPr/>
            </p:nvSpPr>
            <p:spPr>
              <a:xfrm>
                <a:off x="5735738" y="1587950"/>
                <a:ext cx="952200" cy="762900"/>
              </a:xfrm>
              <a:prstGeom prst="roundRect">
                <a:avLst>
                  <a:gd name="adj" fmla="val 28716"/>
                </a:avLst>
              </a:prstGeom>
              <a:solidFill>
                <a:srgbClr val="E2D1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69;p21">
                <a:extLst>
                  <a:ext uri="{FF2B5EF4-FFF2-40B4-BE49-F238E27FC236}">
                    <a16:creationId xmlns:a16="http://schemas.microsoft.com/office/drawing/2014/main" id="{2896E68B-B150-4F00-8C73-86F9FB448404}"/>
                  </a:ext>
                </a:extLst>
              </p:cNvPr>
              <p:cNvSpPr/>
              <p:nvPr/>
            </p:nvSpPr>
            <p:spPr>
              <a:xfrm>
                <a:off x="6102746" y="1474000"/>
                <a:ext cx="218184" cy="188700"/>
              </a:xfrm>
              <a:prstGeom prst="flowChartExtract">
                <a:avLst/>
              </a:prstGeom>
              <a:solidFill>
                <a:srgbClr val="E2D1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" name="Google Shape;170;p21">
              <a:extLst>
                <a:ext uri="{FF2B5EF4-FFF2-40B4-BE49-F238E27FC236}">
                  <a16:creationId xmlns:a16="http://schemas.microsoft.com/office/drawing/2014/main" id="{8C334E19-0C19-4BD8-9D61-8C837A65830B}"/>
                </a:ext>
              </a:extLst>
            </p:cNvPr>
            <p:cNvSpPr txBox="1"/>
            <p:nvPr/>
          </p:nvSpPr>
          <p:spPr>
            <a:xfrm>
              <a:off x="572284" y="1804251"/>
              <a:ext cx="1055100" cy="47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>
                  <a:solidFill>
                    <a:srgbClr val="464547"/>
                  </a:solidFill>
                  <a:latin typeface="Panton" panose="00000500000000000000" pitchFamily="50" charset="0"/>
                  <a:ea typeface="Tahoma"/>
                  <a:cs typeface="Tahoma"/>
                  <a:sym typeface="Tahoma"/>
                </a:rPr>
                <a:t>Recent separation or divorce</a:t>
              </a:r>
              <a:endParaRPr sz="95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0" name="Google Shape;171;p21">
              <a:extLst>
                <a:ext uri="{FF2B5EF4-FFF2-40B4-BE49-F238E27FC236}">
                  <a16:creationId xmlns:a16="http://schemas.microsoft.com/office/drawing/2014/main" id="{B1325FA8-0E6C-4533-8784-DDAFFCC64C50}"/>
                </a:ext>
              </a:extLst>
            </p:cNvPr>
            <p:cNvSpPr txBox="1"/>
            <p:nvPr/>
          </p:nvSpPr>
          <p:spPr>
            <a:xfrm>
              <a:off x="2060376" y="1781276"/>
              <a:ext cx="739800" cy="47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>
                  <a:solidFill>
                    <a:srgbClr val="464547"/>
                  </a:solidFill>
                  <a:latin typeface="Panton" panose="00000500000000000000" pitchFamily="50" charset="0"/>
                  <a:ea typeface="Tahoma"/>
                  <a:cs typeface="Tahoma"/>
                  <a:sym typeface="Tahoma"/>
                </a:rPr>
                <a:t>Becoming a single parent</a:t>
              </a:r>
              <a:endParaRPr sz="95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1" name="Google Shape;172;p21">
              <a:extLst>
                <a:ext uri="{FF2B5EF4-FFF2-40B4-BE49-F238E27FC236}">
                  <a16:creationId xmlns:a16="http://schemas.microsoft.com/office/drawing/2014/main" id="{D075D5EB-CD8F-434C-BFAD-E55D403DACE1}"/>
                </a:ext>
              </a:extLst>
            </p:cNvPr>
            <p:cNvSpPr txBox="1"/>
            <p:nvPr/>
          </p:nvSpPr>
          <p:spPr>
            <a:xfrm>
              <a:off x="3294492" y="1781276"/>
              <a:ext cx="952200" cy="47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>
                  <a:solidFill>
                    <a:srgbClr val="464547"/>
                  </a:solidFill>
                  <a:latin typeface="Panton" panose="00000500000000000000" pitchFamily="50" charset="0"/>
                  <a:ea typeface="Tahoma"/>
                  <a:cs typeface="Tahoma"/>
                  <a:sym typeface="Tahoma"/>
                </a:rPr>
                <a:t>No longer being in a workplace</a:t>
              </a:r>
              <a:endParaRPr sz="95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2" name="Google Shape;173;p21">
              <a:extLst>
                <a:ext uri="{FF2B5EF4-FFF2-40B4-BE49-F238E27FC236}">
                  <a16:creationId xmlns:a16="http://schemas.microsoft.com/office/drawing/2014/main" id="{D5EDBEEA-2708-4B14-8CDC-D4B55CEE5E20}"/>
                </a:ext>
              </a:extLst>
            </p:cNvPr>
            <p:cNvSpPr txBox="1"/>
            <p:nvPr/>
          </p:nvSpPr>
          <p:spPr>
            <a:xfrm>
              <a:off x="7539517" y="1775464"/>
              <a:ext cx="504000" cy="53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>
                  <a:solidFill>
                    <a:srgbClr val="464547"/>
                  </a:solidFill>
                  <a:latin typeface="Panton" panose="00000500000000000000" pitchFamily="50" charset="0"/>
                  <a:ea typeface="Tahoma"/>
                  <a:cs typeface="Tahoma"/>
                  <a:sym typeface="Tahoma"/>
                </a:rPr>
                <a:t>Leaving care</a:t>
              </a:r>
              <a:endParaRPr sz="95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3" name="Google Shape;174;p21">
              <a:extLst>
                <a:ext uri="{FF2B5EF4-FFF2-40B4-BE49-F238E27FC236}">
                  <a16:creationId xmlns:a16="http://schemas.microsoft.com/office/drawing/2014/main" id="{9FCB169B-DE3A-4ACF-85B2-E0920419F500}"/>
                </a:ext>
              </a:extLst>
            </p:cNvPr>
            <p:cNvSpPr txBox="1"/>
            <p:nvPr/>
          </p:nvSpPr>
          <p:spPr>
            <a:xfrm>
              <a:off x="6081326" y="1781272"/>
              <a:ext cx="739800" cy="47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>
                  <a:solidFill>
                    <a:srgbClr val="464547"/>
                  </a:solidFill>
                  <a:latin typeface="Panton" panose="00000500000000000000" pitchFamily="50" charset="0"/>
                  <a:ea typeface="Tahoma"/>
                  <a:cs typeface="Tahoma"/>
                  <a:sym typeface="Tahoma"/>
                </a:rPr>
                <a:t>Change in social circle</a:t>
              </a:r>
              <a:endParaRPr sz="95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4" name="Google Shape;175;p21">
              <a:extLst>
                <a:ext uri="{FF2B5EF4-FFF2-40B4-BE49-F238E27FC236}">
                  <a16:creationId xmlns:a16="http://schemas.microsoft.com/office/drawing/2014/main" id="{382DB0BD-A5F9-4DFF-8F6E-34389680894C}"/>
                </a:ext>
              </a:extLst>
            </p:cNvPr>
            <p:cNvSpPr txBox="1"/>
            <p:nvPr/>
          </p:nvSpPr>
          <p:spPr>
            <a:xfrm>
              <a:off x="4741009" y="1781272"/>
              <a:ext cx="739800" cy="47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>
                  <a:solidFill>
                    <a:srgbClr val="464547"/>
                  </a:solidFill>
                  <a:latin typeface="Panton" panose="00000500000000000000" pitchFamily="50" charset="0"/>
                  <a:ea typeface="Tahoma"/>
                  <a:cs typeface="Tahoma"/>
                  <a:sym typeface="Tahoma"/>
                </a:rPr>
                <a:t>Over employment</a:t>
              </a:r>
              <a:endParaRPr sz="95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endParaRPr>
            </a:p>
          </p:txBody>
        </p:sp>
        <p:cxnSp>
          <p:nvCxnSpPr>
            <p:cNvPr id="115" name="Google Shape;176;p21">
              <a:extLst>
                <a:ext uri="{FF2B5EF4-FFF2-40B4-BE49-F238E27FC236}">
                  <a16:creationId xmlns:a16="http://schemas.microsoft.com/office/drawing/2014/main" id="{30265B60-569F-4DC0-8F2F-D5015D7956DC}"/>
                </a:ext>
              </a:extLst>
            </p:cNvPr>
            <p:cNvCxnSpPr/>
            <p:nvPr/>
          </p:nvCxnSpPr>
          <p:spPr>
            <a:xfrm>
              <a:off x="567325" y="1349700"/>
              <a:ext cx="7771500" cy="0"/>
            </a:xfrm>
            <a:prstGeom prst="straightConnector1">
              <a:avLst/>
            </a:prstGeom>
            <a:noFill/>
            <a:ln w="28575" cap="flat" cmpd="sng">
              <a:solidFill>
                <a:srgbClr val="46454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77;p21">
              <a:extLst>
                <a:ext uri="{FF2B5EF4-FFF2-40B4-BE49-F238E27FC236}">
                  <a16:creationId xmlns:a16="http://schemas.microsoft.com/office/drawing/2014/main" id="{DBFA2E6A-8601-4E07-8877-ECFB362F6C3D}"/>
                </a:ext>
              </a:extLst>
            </p:cNvPr>
            <p:cNvCxnSpPr/>
            <p:nvPr/>
          </p:nvCxnSpPr>
          <p:spPr>
            <a:xfrm>
              <a:off x="1089975" y="1349714"/>
              <a:ext cx="0" cy="115200"/>
            </a:xfrm>
            <a:prstGeom prst="straightConnector1">
              <a:avLst/>
            </a:prstGeom>
            <a:noFill/>
            <a:ln w="28575" cap="flat" cmpd="sng">
              <a:solidFill>
                <a:srgbClr val="46454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78;p21">
              <a:extLst>
                <a:ext uri="{FF2B5EF4-FFF2-40B4-BE49-F238E27FC236}">
                  <a16:creationId xmlns:a16="http://schemas.microsoft.com/office/drawing/2014/main" id="{A90D99AF-A1FE-4055-BBCE-26ADCBF8ABB7}"/>
                </a:ext>
              </a:extLst>
            </p:cNvPr>
            <p:cNvCxnSpPr/>
            <p:nvPr/>
          </p:nvCxnSpPr>
          <p:spPr>
            <a:xfrm>
              <a:off x="2430287" y="1349689"/>
              <a:ext cx="0" cy="115200"/>
            </a:xfrm>
            <a:prstGeom prst="straightConnector1">
              <a:avLst/>
            </a:prstGeom>
            <a:noFill/>
            <a:ln w="28575" cap="flat" cmpd="sng">
              <a:solidFill>
                <a:srgbClr val="46454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79;p21">
              <a:extLst>
                <a:ext uri="{FF2B5EF4-FFF2-40B4-BE49-F238E27FC236}">
                  <a16:creationId xmlns:a16="http://schemas.microsoft.com/office/drawing/2014/main" id="{D8D1CC77-AE77-4E76-A99A-6CA83D24978C}"/>
                </a:ext>
              </a:extLst>
            </p:cNvPr>
            <p:cNvCxnSpPr/>
            <p:nvPr/>
          </p:nvCxnSpPr>
          <p:spPr>
            <a:xfrm>
              <a:off x="3770599" y="1349689"/>
              <a:ext cx="0" cy="115200"/>
            </a:xfrm>
            <a:prstGeom prst="straightConnector1">
              <a:avLst/>
            </a:prstGeom>
            <a:noFill/>
            <a:ln w="28575" cap="flat" cmpd="sng">
              <a:solidFill>
                <a:srgbClr val="46454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80;p21">
              <a:extLst>
                <a:ext uri="{FF2B5EF4-FFF2-40B4-BE49-F238E27FC236}">
                  <a16:creationId xmlns:a16="http://schemas.microsoft.com/office/drawing/2014/main" id="{CA0BAA90-6DA9-4104-A51A-87DBE003A43C}"/>
                </a:ext>
              </a:extLst>
            </p:cNvPr>
            <p:cNvCxnSpPr/>
            <p:nvPr/>
          </p:nvCxnSpPr>
          <p:spPr>
            <a:xfrm>
              <a:off x="5110911" y="1349689"/>
              <a:ext cx="0" cy="115200"/>
            </a:xfrm>
            <a:prstGeom prst="straightConnector1">
              <a:avLst/>
            </a:prstGeom>
            <a:noFill/>
            <a:ln w="28575" cap="flat" cmpd="sng">
              <a:solidFill>
                <a:srgbClr val="46454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81;p21">
              <a:extLst>
                <a:ext uri="{FF2B5EF4-FFF2-40B4-BE49-F238E27FC236}">
                  <a16:creationId xmlns:a16="http://schemas.microsoft.com/office/drawing/2014/main" id="{20206187-4964-4EDE-B147-D32555562484}"/>
                </a:ext>
              </a:extLst>
            </p:cNvPr>
            <p:cNvCxnSpPr/>
            <p:nvPr/>
          </p:nvCxnSpPr>
          <p:spPr>
            <a:xfrm>
              <a:off x="6451223" y="1349689"/>
              <a:ext cx="0" cy="115200"/>
            </a:xfrm>
            <a:prstGeom prst="straightConnector1">
              <a:avLst/>
            </a:prstGeom>
            <a:noFill/>
            <a:ln w="28575" cap="flat" cmpd="sng">
              <a:solidFill>
                <a:srgbClr val="46454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82;p21">
              <a:extLst>
                <a:ext uri="{FF2B5EF4-FFF2-40B4-BE49-F238E27FC236}">
                  <a16:creationId xmlns:a16="http://schemas.microsoft.com/office/drawing/2014/main" id="{B6E4DBEC-5F0B-44A3-BDE6-0519D09254D1}"/>
                </a:ext>
              </a:extLst>
            </p:cNvPr>
            <p:cNvCxnSpPr/>
            <p:nvPr/>
          </p:nvCxnSpPr>
          <p:spPr>
            <a:xfrm>
              <a:off x="7791534" y="1349689"/>
              <a:ext cx="0" cy="115200"/>
            </a:xfrm>
            <a:prstGeom prst="straightConnector1">
              <a:avLst/>
            </a:prstGeom>
            <a:noFill/>
            <a:ln w="28575" cap="flat" cmpd="sng">
              <a:solidFill>
                <a:srgbClr val="464547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0" name="Google Shape;183;p21">
            <a:extLst>
              <a:ext uri="{FF2B5EF4-FFF2-40B4-BE49-F238E27FC236}">
                <a16:creationId xmlns:a16="http://schemas.microsoft.com/office/drawing/2014/main" id="{58B95976-DEB8-4C3C-BF6D-3FD90A922E30}"/>
              </a:ext>
            </a:extLst>
          </p:cNvPr>
          <p:cNvGrpSpPr/>
          <p:nvPr/>
        </p:nvGrpSpPr>
        <p:grpSpPr>
          <a:xfrm>
            <a:off x="503975" y="2574958"/>
            <a:ext cx="7873551" cy="966186"/>
            <a:chOff x="503975" y="2642589"/>
            <a:chExt cx="7873551" cy="966186"/>
          </a:xfrm>
        </p:grpSpPr>
        <p:grpSp>
          <p:nvGrpSpPr>
            <p:cNvPr id="141" name="Google Shape;184;p21">
              <a:extLst>
                <a:ext uri="{FF2B5EF4-FFF2-40B4-BE49-F238E27FC236}">
                  <a16:creationId xmlns:a16="http://schemas.microsoft.com/office/drawing/2014/main" id="{B9673BE1-1DD3-450A-8648-9FC3295279EE}"/>
                </a:ext>
              </a:extLst>
            </p:cNvPr>
            <p:cNvGrpSpPr/>
            <p:nvPr/>
          </p:nvGrpSpPr>
          <p:grpSpPr>
            <a:xfrm>
              <a:off x="503975" y="2826658"/>
              <a:ext cx="1171968" cy="762860"/>
              <a:chOff x="306425" y="1474000"/>
              <a:chExt cx="952200" cy="876850"/>
            </a:xfrm>
          </p:grpSpPr>
          <p:sp>
            <p:nvSpPr>
              <p:cNvPr id="270" name="Google Shape;185;p21">
                <a:extLst>
                  <a:ext uri="{FF2B5EF4-FFF2-40B4-BE49-F238E27FC236}">
                    <a16:creationId xmlns:a16="http://schemas.microsoft.com/office/drawing/2014/main" id="{806013A3-0EB3-4E31-B412-53A6F990E6C8}"/>
                  </a:ext>
                </a:extLst>
              </p:cNvPr>
              <p:cNvSpPr/>
              <p:nvPr/>
            </p:nvSpPr>
            <p:spPr>
              <a:xfrm>
                <a:off x="673433" y="1474000"/>
                <a:ext cx="218184" cy="188700"/>
              </a:xfrm>
              <a:prstGeom prst="flowChartExtract">
                <a:avLst/>
              </a:prstGeom>
              <a:solidFill>
                <a:srgbClr val="BCD0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186;p21">
                <a:extLst>
                  <a:ext uri="{FF2B5EF4-FFF2-40B4-BE49-F238E27FC236}">
                    <a16:creationId xmlns:a16="http://schemas.microsoft.com/office/drawing/2014/main" id="{0EA6DC07-68FF-4E11-8B87-D0C84C17A63F}"/>
                  </a:ext>
                </a:extLst>
              </p:cNvPr>
              <p:cNvSpPr/>
              <p:nvPr/>
            </p:nvSpPr>
            <p:spPr>
              <a:xfrm>
                <a:off x="306425" y="1587950"/>
                <a:ext cx="952200" cy="762900"/>
              </a:xfrm>
              <a:prstGeom prst="roundRect">
                <a:avLst>
                  <a:gd name="adj" fmla="val 28716"/>
                </a:avLst>
              </a:prstGeom>
              <a:solidFill>
                <a:srgbClr val="BCD0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" name="Google Shape;187;p21">
              <a:extLst>
                <a:ext uri="{FF2B5EF4-FFF2-40B4-BE49-F238E27FC236}">
                  <a16:creationId xmlns:a16="http://schemas.microsoft.com/office/drawing/2014/main" id="{DD673732-E793-4D9B-93EA-93D4645DAD0C}"/>
                </a:ext>
              </a:extLst>
            </p:cNvPr>
            <p:cNvGrpSpPr/>
            <p:nvPr/>
          </p:nvGrpSpPr>
          <p:grpSpPr>
            <a:xfrm>
              <a:off x="1844292" y="2826658"/>
              <a:ext cx="1171968" cy="762860"/>
              <a:chOff x="1392288" y="1474000"/>
              <a:chExt cx="952200" cy="876850"/>
            </a:xfrm>
          </p:grpSpPr>
          <p:sp>
            <p:nvSpPr>
              <p:cNvPr id="268" name="Google Shape;188;p21">
                <a:extLst>
                  <a:ext uri="{FF2B5EF4-FFF2-40B4-BE49-F238E27FC236}">
                    <a16:creationId xmlns:a16="http://schemas.microsoft.com/office/drawing/2014/main" id="{6C3F9805-5688-466E-947A-D434DE5AD36B}"/>
                  </a:ext>
                </a:extLst>
              </p:cNvPr>
              <p:cNvSpPr/>
              <p:nvPr/>
            </p:nvSpPr>
            <p:spPr>
              <a:xfrm>
                <a:off x="1392288" y="1587950"/>
                <a:ext cx="952200" cy="762900"/>
              </a:xfrm>
              <a:prstGeom prst="roundRect">
                <a:avLst>
                  <a:gd name="adj" fmla="val 28716"/>
                </a:avLst>
              </a:prstGeom>
              <a:solidFill>
                <a:srgbClr val="E2D1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189;p21">
                <a:extLst>
                  <a:ext uri="{FF2B5EF4-FFF2-40B4-BE49-F238E27FC236}">
                    <a16:creationId xmlns:a16="http://schemas.microsoft.com/office/drawing/2014/main" id="{AC79998A-F422-4DD2-A639-88DFE8CDCF81}"/>
                  </a:ext>
                </a:extLst>
              </p:cNvPr>
              <p:cNvSpPr/>
              <p:nvPr/>
            </p:nvSpPr>
            <p:spPr>
              <a:xfrm>
                <a:off x="1759296" y="1474000"/>
                <a:ext cx="218184" cy="188700"/>
              </a:xfrm>
              <a:prstGeom prst="flowChartExtract">
                <a:avLst/>
              </a:prstGeom>
              <a:solidFill>
                <a:srgbClr val="E2D1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" name="Google Shape;190;p21">
              <a:extLst>
                <a:ext uri="{FF2B5EF4-FFF2-40B4-BE49-F238E27FC236}">
                  <a16:creationId xmlns:a16="http://schemas.microsoft.com/office/drawing/2014/main" id="{14E2E1F0-A4A1-4C49-B0C2-59E549E6E0F3}"/>
                </a:ext>
              </a:extLst>
            </p:cNvPr>
            <p:cNvGrpSpPr/>
            <p:nvPr/>
          </p:nvGrpSpPr>
          <p:grpSpPr>
            <a:xfrm>
              <a:off x="3184608" y="2826658"/>
              <a:ext cx="1171968" cy="762860"/>
              <a:chOff x="2478150" y="1474000"/>
              <a:chExt cx="952200" cy="876850"/>
            </a:xfrm>
          </p:grpSpPr>
          <p:sp>
            <p:nvSpPr>
              <p:cNvPr id="266" name="Google Shape;191;p21">
                <a:extLst>
                  <a:ext uri="{FF2B5EF4-FFF2-40B4-BE49-F238E27FC236}">
                    <a16:creationId xmlns:a16="http://schemas.microsoft.com/office/drawing/2014/main" id="{ADEAFD73-ABD4-4405-90D5-6352C1C773DC}"/>
                  </a:ext>
                </a:extLst>
              </p:cNvPr>
              <p:cNvSpPr/>
              <p:nvPr/>
            </p:nvSpPr>
            <p:spPr>
              <a:xfrm>
                <a:off x="2478150" y="1587950"/>
                <a:ext cx="952200" cy="762900"/>
              </a:xfrm>
              <a:prstGeom prst="roundRect">
                <a:avLst>
                  <a:gd name="adj" fmla="val 28716"/>
                </a:avLst>
              </a:prstGeom>
              <a:solidFill>
                <a:srgbClr val="F0E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192;p21">
                <a:extLst>
                  <a:ext uri="{FF2B5EF4-FFF2-40B4-BE49-F238E27FC236}">
                    <a16:creationId xmlns:a16="http://schemas.microsoft.com/office/drawing/2014/main" id="{0C76E2F1-A08E-479F-B51C-D9E70B4EF0D7}"/>
                  </a:ext>
                </a:extLst>
              </p:cNvPr>
              <p:cNvSpPr/>
              <p:nvPr/>
            </p:nvSpPr>
            <p:spPr>
              <a:xfrm>
                <a:off x="2845158" y="1474000"/>
                <a:ext cx="218184" cy="188700"/>
              </a:xfrm>
              <a:prstGeom prst="flowChartExtract">
                <a:avLst/>
              </a:prstGeom>
              <a:solidFill>
                <a:srgbClr val="F0E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93;p21">
              <a:extLst>
                <a:ext uri="{FF2B5EF4-FFF2-40B4-BE49-F238E27FC236}">
                  <a16:creationId xmlns:a16="http://schemas.microsoft.com/office/drawing/2014/main" id="{7CEF55F1-9809-43AB-BDA9-A1292B6274A9}"/>
                </a:ext>
              </a:extLst>
            </p:cNvPr>
            <p:cNvGrpSpPr/>
            <p:nvPr/>
          </p:nvGrpSpPr>
          <p:grpSpPr>
            <a:xfrm>
              <a:off x="4524925" y="2826658"/>
              <a:ext cx="1171968" cy="762860"/>
              <a:chOff x="3564013" y="1474000"/>
              <a:chExt cx="952200" cy="876850"/>
            </a:xfrm>
          </p:grpSpPr>
          <p:sp>
            <p:nvSpPr>
              <p:cNvPr id="264" name="Google Shape;194;p21">
                <a:extLst>
                  <a:ext uri="{FF2B5EF4-FFF2-40B4-BE49-F238E27FC236}">
                    <a16:creationId xmlns:a16="http://schemas.microsoft.com/office/drawing/2014/main" id="{2729C314-3EE4-4BD2-AFA2-D440220EBBCA}"/>
                  </a:ext>
                </a:extLst>
              </p:cNvPr>
              <p:cNvSpPr/>
              <p:nvPr/>
            </p:nvSpPr>
            <p:spPr>
              <a:xfrm>
                <a:off x="3564013" y="1587950"/>
                <a:ext cx="952200" cy="762900"/>
              </a:xfrm>
              <a:prstGeom prst="roundRect">
                <a:avLst>
                  <a:gd name="adj" fmla="val 28716"/>
                </a:avLst>
              </a:prstGeom>
              <a:solidFill>
                <a:srgbClr val="BCD0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195;p21">
                <a:extLst>
                  <a:ext uri="{FF2B5EF4-FFF2-40B4-BE49-F238E27FC236}">
                    <a16:creationId xmlns:a16="http://schemas.microsoft.com/office/drawing/2014/main" id="{2843227C-C87C-420F-AAEF-5DEE1CBCDB7E}"/>
                  </a:ext>
                </a:extLst>
              </p:cNvPr>
              <p:cNvSpPr/>
              <p:nvPr/>
            </p:nvSpPr>
            <p:spPr>
              <a:xfrm>
                <a:off x="3931021" y="1474000"/>
                <a:ext cx="218184" cy="188700"/>
              </a:xfrm>
              <a:prstGeom prst="flowChartExtract">
                <a:avLst/>
              </a:prstGeom>
              <a:solidFill>
                <a:srgbClr val="BCD0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" name="Google Shape;196;p21">
              <a:extLst>
                <a:ext uri="{FF2B5EF4-FFF2-40B4-BE49-F238E27FC236}">
                  <a16:creationId xmlns:a16="http://schemas.microsoft.com/office/drawing/2014/main" id="{F67696F8-95FF-492B-A4D7-C3B069CC142C}"/>
                </a:ext>
              </a:extLst>
            </p:cNvPr>
            <p:cNvGrpSpPr/>
            <p:nvPr/>
          </p:nvGrpSpPr>
          <p:grpSpPr>
            <a:xfrm>
              <a:off x="5865242" y="2826658"/>
              <a:ext cx="1171968" cy="762860"/>
              <a:chOff x="4649875" y="1474000"/>
              <a:chExt cx="952200" cy="876850"/>
            </a:xfrm>
          </p:grpSpPr>
          <p:sp>
            <p:nvSpPr>
              <p:cNvPr id="262" name="Google Shape;197;p21">
                <a:extLst>
                  <a:ext uri="{FF2B5EF4-FFF2-40B4-BE49-F238E27FC236}">
                    <a16:creationId xmlns:a16="http://schemas.microsoft.com/office/drawing/2014/main" id="{5AFF3FC2-F88F-48FA-B06C-AB933A4691E0}"/>
                  </a:ext>
                </a:extLst>
              </p:cNvPr>
              <p:cNvSpPr/>
              <p:nvPr/>
            </p:nvSpPr>
            <p:spPr>
              <a:xfrm>
                <a:off x="4649875" y="1587950"/>
                <a:ext cx="952200" cy="762900"/>
              </a:xfrm>
              <a:prstGeom prst="roundRect">
                <a:avLst>
                  <a:gd name="adj" fmla="val 28716"/>
                </a:avLst>
              </a:prstGeom>
              <a:solidFill>
                <a:srgbClr val="F0E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198;p21">
                <a:extLst>
                  <a:ext uri="{FF2B5EF4-FFF2-40B4-BE49-F238E27FC236}">
                    <a16:creationId xmlns:a16="http://schemas.microsoft.com/office/drawing/2014/main" id="{95276CAC-9BDA-482F-BD4C-187278481D35}"/>
                  </a:ext>
                </a:extLst>
              </p:cNvPr>
              <p:cNvSpPr/>
              <p:nvPr/>
            </p:nvSpPr>
            <p:spPr>
              <a:xfrm>
                <a:off x="5016883" y="1474000"/>
                <a:ext cx="218184" cy="188700"/>
              </a:xfrm>
              <a:prstGeom prst="flowChartExtract">
                <a:avLst/>
              </a:prstGeom>
              <a:solidFill>
                <a:srgbClr val="F0E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" name="Google Shape;199;p21">
              <a:extLst>
                <a:ext uri="{FF2B5EF4-FFF2-40B4-BE49-F238E27FC236}">
                  <a16:creationId xmlns:a16="http://schemas.microsoft.com/office/drawing/2014/main" id="{00E67245-436C-4A54-84B4-38388FAEFB5E}"/>
                </a:ext>
              </a:extLst>
            </p:cNvPr>
            <p:cNvGrpSpPr/>
            <p:nvPr/>
          </p:nvGrpSpPr>
          <p:grpSpPr>
            <a:xfrm>
              <a:off x="7205558" y="2826658"/>
              <a:ext cx="1171968" cy="762860"/>
              <a:chOff x="5735738" y="1474000"/>
              <a:chExt cx="952200" cy="876850"/>
            </a:xfrm>
          </p:grpSpPr>
          <p:sp>
            <p:nvSpPr>
              <p:cNvPr id="260" name="Google Shape;200;p21">
                <a:extLst>
                  <a:ext uri="{FF2B5EF4-FFF2-40B4-BE49-F238E27FC236}">
                    <a16:creationId xmlns:a16="http://schemas.microsoft.com/office/drawing/2014/main" id="{F70D964B-086B-4AFC-A50A-4FBE58192DD9}"/>
                  </a:ext>
                </a:extLst>
              </p:cNvPr>
              <p:cNvSpPr/>
              <p:nvPr/>
            </p:nvSpPr>
            <p:spPr>
              <a:xfrm>
                <a:off x="5735738" y="1587950"/>
                <a:ext cx="952200" cy="762900"/>
              </a:xfrm>
              <a:prstGeom prst="roundRect">
                <a:avLst>
                  <a:gd name="adj" fmla="val 28716"/>
                </a:avLst>
              </a:prstGeom>
              <a:solidFill>
                <a:srgbClr val="E2D1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01;p21">
                <a:extLst>
                  <a:ext uri="{FF2B5EF4-FFF2-40B4-BE49-F238E27FC236}">
                    <a16:creationId xmlns:a16="http://schemas.microsoft.com/office/drawing/2014/main" id="{1562A85A-0D61-4D4E-9FE9-7443B80A4455}"/>
                  </a:ext>
                </a:extLst>
              </p:cNvPr>
              <p:cNvSpPr/>
              <p:nvPr/>
            </p:nvSpPr>
            <p:spPr>
              <a:xfrm>
                <a:off x="6102746" y="1474000"/>
                <a:ext cx="218184" cy="188700"/>
              </a:xfrm>
              <a:prstGeom prst="flowChartExtract">
                <a:avLst/>
              </a:prstGeom>
              <a:solidFill>
                <a:srgbClr val="E2D1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7" name="Google Shape;202;p21">
              <a:extLst>
                <a:ext uri="{FF2B5EF4-FFF2-40B4-BE49-F238E27FC236}">
                  <a16:creationId xmlns:a16="http://schemas.microsoft.com/office/drawing/2014/main" id="{2E955459-5028-4AD4-BF1E-0A85D2234FB7}"/>
                </a:ext>
              </a:extLst>
            </p:cNvPr>
            <p:cNvCxnSpPr/>
            <p:nvPr/>
          </p:nvCxnSpPr>
          <p:spPr>
            <a:xfrm>
              <a:off x="567325" y="2642600"/>
              <a:ext cx="7771500" cy="0"/>
            </a:xfrm>
            <a:prstGeom prst="straightConnector1">
              <a:avLst/>
            </a:prstGeom>
            <a:noFill/>
            <a:ln w="28575" cap="flat" cmpd="sng">
              <a:solidFill>
                <a:srgbClr val="46454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203;p21">
              <a:extLst>
                <a:ext uri="{FF2B5EF4-FFF2-40B4-BE49-F238E27FC236}">
                  <a16:creationId xmlns:a16="http://schemas.microsoft.com/office/drawing/2014/main" id="{4F198C86-2920-4F3C-B897-43602E95DCF3}"/>
                </a:ext>
              </a:extLst>
            </p:cNvPr>
            <p:cNvCxnSpPr/>
            <p:nvPr/>
          </p:nvCxnSpPr>
          <p:spPr>
            <a:xfrm>
              <a:off x="1089975" y="2642614"/>
              <a:ext cx="0" cy="115200"/>
            </a:xfrm>
            <a:prstGeom prst="straightConnector1">
              <a:avLst/>
            </a:prstGeom>
            <a:noFill/>
            <a:ln w="28575" cap="flat" cmpd="sng">
              <a:solidFill>
                <a:srgbClr val="46454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04;p21">
              <a:extLst>
                <a:ext uri="{FF2B5EF4-FFF2-40B4-BE49-F238E27FC236}">
                  <a16:creationId xmlns:a16="http://schemas.microsoft.com/office/drawing/2014/main" id="{F955B2A0-5A36-4452-8FC8-B304A85AD7C2}"/>
                </a:ext>
              </a:extLst>
            </p:cNvPr>
            <p:cNvCxnSpPr/>
            <p:nvPr/>
          </p:nvCxnSpPr>
          <p:spPr>
            <a:xfrm>
              <a:off x="2430287" y="2642589"/>
              <a:ext cx="0" cy="115200"/>
            </a:xfrm>
            <a:prstGeom prst="straightConnector1">
              <a:avLst/>
            </a:prstGeom>
            <a:noFill/>
            <a:ln w="28575" cap="flat" cmpd="sng">
              <a:solidFill>
                <a:srgbClr val="46454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05;p21">
              <a:extLst>
                <a:ext uri="{FF2B5EF4-FFF2-40B4-BE49-F238E27FC236}">
                  <a16:creationId xmlns:a16="http://schemas.microsoft.com/office/drawing/2014/main" id="{D357DFEE-F1CB-4214-925A-0FDC6BF3E5C2}"/>
                </a:ext>
              </a:extLst>
            </p:cNvPr>
            <p:cNvCxnSpPr/>
            <p:nvPr/>
          </p:nvCxnSpPr>
          <p:spPr>
            <a:xfrm>
              <a:off x="3770599" y="2642589"/>
              <a:ext cx="0" cy="115200"/>
            </a:xfrm>
            <a:prstGeom prst="straightConnector1">
              <a:avLst/>
            </a:prstGeom>
            <a:noFill/>
            <a:ln w="28575" cap="flat" cmpd="sng">
              <a:solidFill>
                <a:srgbClr val="46454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06;p21">
              <a:extLst>
                <a:ext uri="{FF2B5EF4-FFF2-40B4-BE49-F238E27FC236}">
                  <a16:creationId xmlns:a16="http://schemas.microsoft.com/office/drawing/2014/main" id="{5F08A480-B646-40F4-A270-D0AA57AF5698}"/>
                </a:ext>
              </a:extLst>
            </p:cNvPr>
            <p:cNvCxnSpPr/>
            <p:nvPr/>
          </p:nvCxnSpPr>
          <p:spPr>
            <a:xfrm>
              <a:off x="5110911" y="2642589"/>
              <a:ext cx="0" cy="115200"/>
            </a:xfrm>
            <a:prstGeom prst="straightConnector1">
              <a:avLst/>
            </a:prstGeom>
            <a:noFill/>
            <a:ln w="28575" cap="flat" cmpd="sng">
              <a:solidFill>
                <a:srgbClr val="46454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07;p21">
              <a:extLst>
                <a:ext uri="{FF2B5EF4-FFF2-40B4-BE49-F238E27FC236}">
                  <a16:creationId xmlns:a16="http://schemas.microsoft.com/office/drawing/2014/main" id="{44F8F41F-919F-4FB5-80B8-6F1A76F6B9D7}"/>
                </a:ext>
              </a:extLst>
            </p:cNvPr>
            <p:cNvCxnSpPr/>
            <p:nvPr/>
          </p:nvCxnSpPr>
          <p:spPr>
            <a:xfrm>
              <a:off x="6451223" y="2642589"/>
              <a:ext cx="0" cy="115200"/>
            </a:xfrm>
            <a:prstGeom prst="straightConnector1">
              <a:avLst/>
            </a:prstGeom>
            <a:noFill/>
            <a:ln w="28575" cap="flat" cmpd="sng">
              <a:solidFill>
                <a:srgbClr val="46454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08;p21">
              <a:extLst>
                <a:ext uri="{FF2B5EF4-FFF2-40B4-BE49-F238E27FC236}">
                  <a16:creationId xmlns:a16="http://schemas.microsoft.com/office/drawing/2014/main" id="{C1338FB5-C9FB-4CD9-880B-8E0FBF71883A}"/>
                </a:ext>
              </a:extLst>
            </p:cNvPr>
            <p:cNvCxnSpPr/>
            <p:nvPr/>
          </p:nvCxnSpPr>
          <p:spPr>
            <a:xfrm>
              <a:off x="7791534" y="2642589"/>
              <a:ext cx="0" cy="115200"/>
            </a:xfrm>
            <a:prstGeom prst="straightConnector1">
              <a:avLst/>
            </a:prstGeom>
            <a:noFill/>
            <a:ln w="28575" cap="flat" cmpd="sng">
              <a:solidFill>
                <a:srgbClr val="46454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54" name="Google Shape;209;p21">
              <a:extLst>
                <a:ext uri="{FF2B5EF4-FFF2-40B4-BE49-F238E27FC236}">
                  <a16:creationId xmlns:a16="http://schemas.microsoft.com/office/drawing/2014/main" id="{A683F33B-7FE9-4758-A042-70352D241C07}"/>
                </a:ext>
              </a:extLst>
            </p:cNvPr>
            <p:cNvSpPr txBox="1"/>
            <p:nvPr/>
          </p:nvSpPr>
          <p:spPr>
            <a:xfrm>
              <a:off x="580109" y="3076798"/>
              <a:ext cx="1019700" cy="47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>
                  <a:solidFill>
                    <a:srgbClr val="464547"/>
                  </a:solidFill>
                  <a:latin typeface="Panton" panose="00000500000000000000" pitchFamily="50" charset="0"/>
                  <a:ea typeface="Tahoma"/>
                  <a:cs typeface="Tahoma"/>
                  <a:sym typeface="Tahoma"/>
                </a:rPr>
                <a:t>Inability to access social activities</a:t>
              </a:r>
              <a:endParaRPr sz="95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55" name="Google Shape;210;p21">
              <a:extLst>
                <a:ext uri="{FF2B5EF4-FFF2-40B4-BE49-F238E27FC236}">
                  <a16:creationId xmlns:a16="http://schemas.microsoft.com/office/drawing/2014/main" id="{C580ECF4-24F5-4517-AAC9-4E706CB966DE}"/>
                </a:ext>
              </a:extLst>
            </p:cNvPr>
            <p:cNvSpPr txBox="1"/>
            <p:nvPr/>
          </p:nvSpPr>
          <p:spPr>
            <a:xfrm>
              <a:off x="1954176" y="3076798"/>
              <a:ext cx="952200" cy="47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>
                  <a:solidFill>
                    <a:srgbClr val="464547"/>
                  </a:solidFill>
                  <a:latin typeface="Panton" panose="00000500000000000000" pitchFamily="50" charset="0"/>
                  <a:ea typeface="Tahoma"/>
                  <a:cs typeface="Tahoma"/>
                  <a:sym typeface="Tahoma"/>
                </a:rPr>
                <a:t>Social changes due to relocation</a:t>
              </a:r>
              <a:endParaRPr sz="95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56" name="Google Shape;211;p21">
              <a:extLst>
                <a:ext uri="{FF2B5EF4-FFF2-40B4-BE49-F238E27FC236}">
                  <a16:creationId xmlns:a16="http://schemas.microsoft.com/office/drawing/2014/main" id="{567BC051-E9C9-4CBE-A7DF-FB733C1CA2D0}"/>
                </a:ext>
              </a:extLst>
            </p:cNvPr>
            <p:cNvSpPr txBox="1"/>
            <p:nvPr/>
          </p:nvSpPr>
          <p:spPr>
            <a:xfrm>
              <a:off x="3400692" y="3076802"/>
              <a:ext cx="739800" cy="47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 dirty="0">
                  <a:solidFill>
                    <a:srgbClr val="464547"/>
                  </a:solidFill>
                  <a:latin typeface="Panton" panose="00000500000000000000" pitchFamily="50" charset="0"/>
                  <a:ea typeface="Tahoma"/>
                  <a:cs typeface="Tahoma"/>
                  <a:sym typeface="Tahoma"/>
                </a:rPr>
                <a:t>Becom</a:t>
              </a:r>
              <a:r>
                <a:rPr lang="en-AU" sz="950" dirty="0">
                  <a:solidFill>
                    <a:srgbClr val="464547"/>
                  </a:solidFill>
                  <a:latin typeface="Panton" panose="00000500000000000000" pitchFamily="50" charset="0"/>
                  <a:ea typeface="Tahoma"/>
                  <a:cs typeface="Tahoma"/>
                  <a:sym typeface="Tahoma"/>
                </a:rPr>
                <a:t>ing</a:t>
              </a:r>
              <a:endParaRPr sz="950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endParaRPr>
            </a:p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 dirty="0">
                  <a:solidFill>
                    <a:srgbClr val="464547"/>
                  </a:solidFill>
                  <a:latin typeface="Panton" panose="00000500000000000000" pitchFamily="50" charset="0"/>
                  <a:ea typeface="Tahoma"/>
                  <a:cs typeface="Tahoma"/>
                  <a:sym typeface="Tahoma"/>
                </a:rPr>
                <a:t>a carer</a:t>
              </a:r>
              <a:endParaRPr sz="950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57" name="Google Shape;212;p21">
              <a:extLst>
                <a:ext uri="{FF2B5EF4-FFF2-40B4-BE49-F238E27FC236}">
                  <a16:creationId xmlns:a16="http://schemas.microsoft.com/office/drawing/2014/main" id="{9C1EEA28-C984-4D16-A722-8798279B32CD}"/>
                </a:ext>
              </a:extLst>
            </p:cNvPr>
            <p:cNvSpPr txBox="1"/>
            <p:nvPr/>
          </p:nvSpPr>
          <p:spPr>
            <a:xfrm>
              <a:off x="7421642" y="3076802"/>
              <a:ext cx="739800" cy="47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>
                  <a:solidFill>
                    <a:srgbClr val="464547"/>
                  </a:solidFill>
                  <a:latin typeface="Panton" panose="00000500000000000000" pitchFamily="50" charset="0"/>
                  <a:ea typeface="Tahoma"/>
                  <a:cs typeface="Tahoma"/>
                  <a:sym typeface="Tahoma"/>
                </a:rPr>
                <a:t>Period of poor health</a:t>
              </a:r>
              <a:endParaRPr sz="95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58" name="Google Shape;213;p21">
              <a:extLst>
                <a:ext uri="{FF2B5EF4-FFF2-40B4-BE49-F238E27FC236}">
                  <a16:creationId xmlns:a16="http://schemas.microsoft.com/office/drawing/2014/main" id="{A3A5D609-321B-4B13-8630-39A65128E0FC}"/>
                </a:ext>
              </a:extLst>
            </p:cNvPr>
            <p:cNvSpPr txBox="1"/>
            <p:nvPr/>
          </p:nvSpPr>
          <p:spPr>
            <a:xfrm>
              <a:off x="4634809" y="3076798"/>
              <a:ext cx="952200" cy="47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 dirty="0">
                  <a:solidFill>
                    <a:srgbClr val="464547"/>
                  </a:solidFill>
                  <a:latin typeface="Panton" panose="00000500000000000000" pitchFamily="50" charset="0"/>
                  <a:ea typeface="Tahoma"/>
                  <a:cs typeface="Tahoma"/>
                  <a:sym typeface="Tahoma"/>
                </a:rPr>
                <a:t>Onset of physical impairment</a:t>
              </a:r>
              <a:endParaRPr sz="950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59" name="Google Shape;214;p21">
              <a:extLst>
                <a:ext uri="{FF2B5EF4-FFF2-40B4-BE49-F238E27FC236}">
                  <a16:creationId xmlns:a16="http://schemas.microsoft.com/office/drawing/2014/main" id="{87165DE8-5584-43B1-AA29-7D57804BB7E5}"/>
                </a:ext>
              </a:extLst>
            </p:cNvPr>
            <p:cNvSpPr txBox="1"/>
            <p:nvPr/>
          </p:nvSpPr>
          <p:spPr>
            <a:xfrm>
              <a:off x="5923676" y="2958075"/>
              <a:ext cx="1055100" cy="65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 dirty="0">
                  <a:solidFill>
                    <a:srgbClr val="464547"/>
                  </a:solidFill>
                  <a:latin typeface="Panton" panose="00000500000000000000" pitchFamily="50" charset="0"/>
                  <a:ea typeface="Tahoma"/>
                  <a:cs typeface="Tahoma"/>
                  <a:sym typeface="Tahoma"/>
                </a:rPr>
                <a:t>Leaving an institution e.g. education or defence</a:t>
              </a:r>
              <a:endParaRPr sz="950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73" name="Google Shape;215;p21">
            <a:extLst>
              <a:ext uri="{FF2B5EF4-FFF2-40B4-BE49-F238E27FC236}">
                <a16:creationId xmlns:a16="http://schemas.microsoft.com/office/drawing/2014/main" id="{19ECCC11-13E2-4A88-98F9-57456F31802F}"/>
              </a:ext>
            </a:extLst>
          </p:cNvPr>
          <p:cNvGrpSpPr/>
          <p:nvPr/>
        </p:nvGrpSpPr>
        <p:grpSpPr>
          <a:xfrm>
            <a:off x="503975" y="3809039"/>
            <a:ext cx="7873551" cy="946929"/>
            <a:chOff x="503975" y="3809039"/>
            <a:chExt cx="7873551" cy="946929"/>
          </a:xfrm>
        </p:grpSpPr>
        <p:grpSp>
          <p:nvGrpSpPr>
            <p:cNvPr id="274" name="Google Shape;216;p21">
              <a:extLst>
                <a:ext uri="{FF2B5EF4-FFF2-40B4-BE49-F238E27FC236}">
                  <a16:creationId xmlns:a16="http://schemas.microsoft.com/office/drawing/2014/main" id="{5F6247F9-D8FC-4B57-974D-47C7CAD5C705}"/>
                </a:ext>
              </a:extLst>
            </p:cNvPr>
            <p:cNvGrpSpPr/>
            <p:nvPr/>
          </p:nvGrpSpPr>
          <p:grpSpPr>
            <a:xfrm>
              <a:off x="503975" y="3993108"/>
              <a:ext cx="1171968" cy="762860"/>
              <a:chOff x="306425" y="1474000"/>
              <a:chExt cx="952200" cy="876850"/>
            </a:xfrm>
          </p:grpSpPr>
          <p:sp>
            <p:nvSpPr>
              <p:cNvPr id="303" name="Google Shape;217;p21">
                <a:extLst>
                  <a:ext uri="{FF2B5EF4-FFF2-40B4-BE49-F238E27FC236}">
                    <a16:creationId xmlns:a16="http://schemas.microsoft.com/office/drawing/2014/main" id="{A6CCA84C-5C2B-4A92-89DB-CA4FDDA0526D}"/>
                  </a:ext>
                </a:extLst>
              </p:cNvPr>
              <p:cNvSpPr/>
              <p:nvPr/>
            </p:nvSpPr>
            <p:spPr>
              <a:xfrm>
                <a:off x="673433" y="1474000"/>
                <a:ext cx="218184" cy="188700"/>
              </a:xfrm>
              <a:prstGeom prst="flowChartExtract">
                <a:avLst/>
              </a:prstGeom>
              <a:solidFill>
                <a:srgbClr val="BCD0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218;p21">
                <a:extLst>
                  <a:ext uri="{FF2B5EF4-FFF2-40B4-BE49-F238E27FC236}">
                    <a16:creationId xmlns:a16="http://schemas.microsoft.com/office/drawing/2014/main" id="{E30D4B9A-0107-4078-B491-EE919899D8E8}"/>
                  </a:ext>
                </a:extLst>
              </p:cNvPr>
              <p:cNvSpPr/>
              <p:nvPr/>
            </p:nvSpPr>
            <p:spPr>
              <a:xfrm>
                <a:off x="306425" y="1587950"/>
                <a:ext cx="952200" cy="762900"/>
              </a:xfrm>
              <a:prstGeom prst="roundRect">
                <a:avLst>
                  <a:gd name="adj" fmla="val 28716"/>
                </a:avLst>
              </a:prstGeom>
              <a:solidFill>
                <a:srgbClr val="BCD0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5" name="Google Shape;219;p21">
              <a:extLst>
                <a:ext uri="{FF2B5EF4-FFF2-40B4-BE49-F238E27FC236}">
                  <a16:creationId xmlns:a16="http://schemas.microsoft.com/office/drawing/2014/main" id="{E3CE7EEF-F2DE-4D9F-A5F4-084A1752B605}"/>
                </a:ext>
              </a:extLst>
            </p:cNvPr>
            <p:cNvGrpSpPr/>
            <p:nvPr/>
          </p:nvGrpSpPr>
          <p:grpSpPr>
            <a:xfrm>
              <a:off x="1844292" y="3993108"/>
              <a:ext cx="1171968" cy="762860"/>
              <a:chOff x="1392288" y="1474000"/>
              <a:chExt cx="952200" cy="876850"/>
            </a:xfrm>
          </p:grpSpPr>
          <p:sp>
            <p:nvSpPr>
              <p:cNvPr id="301" name="Google Shape;220;p21">
                <a:extLst>
                  <a:ext uri="{FF2B5EF4-FFF2-40B4-BE49-F238E27FC236}">
                    <a16:creationId xmlns:a16="http://schemas.microsoft.com/office/drawing/2014/main" id="{FCD41981-413F-4C9E-A152-3229C1D65B73}"/>
                  </a:ext>
                </a:extLst>
              </p:cNvPr>
              <p:cNvSpPr/>
              <p:nvPr/>
            </p:nvSpPr>
            <p:spPr>
              <a:xfrm>
                <a:off x="1392288" y="1587950"/>
                <a:ext cx="952200" cy="762900"/>
              </a:xfrm>
              <a:prstGeom prst="roundRect">
                <a:avLst>
                  <a:gd name="adj" fmla="val 28716"/>
                </a:avLst>
              </a:prstGeom>
              <a:solidFill>
                <a:srgbClr val="E2D1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221;p21">
                <a:extLst>
                  <a:ext uri="{FF2B5EF4-FFF2-40B4-BE49-F238E27FC236}">
                    <a16:creationId xmlns:a16="http://schemas.microsoft.com/office/drawing/2014/main" id="{99EA9FB7-A8F6-4C74-A23D-D2C6C0D94315}"/>
                  </a:ext>
                </a:extLst>
              </p:cNvPr>
              <p:cNvSpPr/>
              <p:nvPr/>
            </p:nvSpPr>
            <p:spPr>
              <a:xfrm>
                <a:off x="1759296" y="1474000"/>
                <a:ext cx="218184" cy="188700"/>
              </a:xfrm>
              <a:prstGeom prst="flowChartExtract">
                <a:avLst/>
              </a:prstGeom>
              <a:solidFill>
                <a:srgbClr val="E2D1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6" name="Google Shape;222;p21">
              <a:extLst>
                <a:ext uri="{FF2B5EF4-FFF2-40B4-BE49-F238E27FC236}">
                  <a16:creationId xmlns:a16="http://schemas.microsoft.com/office/drawing/2014/main" id="{C08043A5-2CB6-4ED9-9744-0058308F82CF}"/>
                </a:ext>
              </a:extLst>
            </p:cNvPr>
            <p:cNvGrpSpPr/>
            <p:nvPr/>
          </p:nvGrpSpPr>
          <p:grpSpPr>
            <a:xfrm>
              <a:off x="3184608" y="3993108"/>
              <a:ext cx="1171968" cy="762860"/>
              <a:chOff x="2478150" y="1474000"/>
              <a:chExt cx="952200" cy="876850"/>
            </a:xfrm>
          </p:grpSpPr>
          <p:sp>
            <p:nvSpPr>
              <p:cNvPr id="299" name="Google Shape;223;p21">
                <a:extLst>
                  <a:ext uri="{FF2B5EF4-FFF2-40B4-BE49-F238E27FC236}">
                    <a16:creationId xmlns:a16="http://schemas.microsoft.com/office/drawing/2014/main" id="{5FC8D80E-DD2A-4AF9-BFF1-464D6A15453E}"/>
                  </a:ext>
                </a:extLst>
              </p:cNvPr>
              <p:cNvSpPr/>
              <p:nvPr/>
            </p:nvSpPr>
            <p:spPr>
              <a:xfrm>
                <a:off x="2478150" y="1587950"/>
                <a:ext cx="952200" cy="762900"/>
              </a:xfrm>
              <a:prstGeom prst="roundRect">
                <a:avLst>
                  <a:gd name="adj" fmla="val 28716"/>
                </a:avLst>
              </a:prstGeom>
              <a:solidFill>
                <a:srgbClr val="F0E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224;p21">
                <a:extLst>
                  <a:ext uri="{FF2B5EF4-FFF2-40B4-BE49-F238E27FC236}">
                    <a16:creationId xmlns:a16="http://schemas.microsoft.com/office/drawing/2014/main" id="{FEE0B772-C9B1-4789-9D20-29903053AA9B}"/>
                  </a:ext>
                </a:extLst>
              </p:cNvPr>
              <p:cNvSpPr/>
              <p:nvPr/>
            </p:nvSpPr>
            <p:spPr>
              <a:xfrm>
                <a:off x="2845158" y="1474000"/>
                <a:ext cx="218184" cy="188700"/>
              </a:xfrm>
              <a:prstGeom prst="flowChartExtract">
                <a:avLst/>
              </a:prstGeom>
              <a:solidFill>
                <a:srgbClr val="F0E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7" name="Google Shape;225;p21">
              <a:extLst>
                <a:ext uri="{FF2B5EF4-FFF2-40B4-BE49-F238E27FC236}">
                  <a16:creationId xmlns:a16="http://schemas.microsoft.com/office/drawing/2014/main" id="{6B8EE3B2-1DE7-4871-AF8B-201CF11440CE}"/>
                </a:ext>
              </a:extLst>
            </p:cNvPr>
            <p:cNvGrpSpPr/>
            <p:nvPr/>
          </p:nvGrpSpPr>
          <p:grpSpPr>
            <a:xfrm>
              <a:off x="4524925" y="3993108"/>
              <a:ext cx="1171968" cy="762860"/>
              <a:chOff x="3564013" y="1474000"/>
              <a:chExt cx="952200" cy="876850"/>
            </a:xfrm>
          </p:grpSpPr>
          <p:sp>
            <p:nvSpPr>
              <p:cNvPr id="297" name="Google Shape;226;p21">
                <a:extLst>
                  <a:ext uri="{FF2B5EF4-FFF2-40B4-BE49-F238E27FC236}">
                    <a16:creationId xmlns:a16="http://schemas.microsoft.com/office/drawing/2014/main" id="{F6FF54A5-EACB-447C-8444-009985F18A09}"/>
                  </a:ext>
                </a:extLst>
              </p:cNvPr>
              <p:cNvSpPr/>
              <p:nvPr/>
            </p:nvSpPr>
            <p:spPr>
              <a:xfrm>
                <a:off x="3564013" y="1587950"/>
                <a:ext cx="952200" cy="762900"/>
              </a:xfrm>
              <a:prstGeom prst="roundRect">
                <a:avLst>
                  <a:gd name="adj" fmla="val 28716"/>
                </a:avLst>
              </a:prstGeom>
              <a:solidFill>
                <a:srgbClr val="BCD0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27;p21">
                <a:extLst>
                  <a:ext uri="{FF2B5EF4-FFF2-40B4-BE49-F238E27FC236}">
                    <a16:creationId xmlns:a16="http://schemas.microsoft.com/office/drawing/2014/main" id="{F934D1D2-E7E9-4C9E-ABE2-82E0DF604726}"/>
                  </a:ext>
                </a:extLst>
              </p:cNvPr>
              <p:cNvSpPr/>
              <p:nvPr/>
            </p:nvSpPr>
            <p:spPr>
              <a:xfrm>
                <a:off x="3931021" y="1474000"/>
                <a:ext cx="218184" cy="188700"/>
              </a:xfrm>
              <a:prstGeom prst="flowChartExtract">
                <a:avLst/>
              </a:prstGeom>
              <a:solidFill>
                <a:srgbClr val="BCD0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8" name="Google Shape;228;p21">
              <a:extLst>
                <a:ext uri="{FF2B5EF4-FFF2-40B4-BE49-F238E27FC236}">
                  <a16:creationId xmlns:a16="http://schemas.microsoft.com/office/drawing/2014/main" id="{49B3B9F6-F669-4E02-82D8-7E3A008926D3}"/>
                </a:ext>
              </a:extLst>
            </p:cNvPr>
            <p:cNvGrpSpPr/>
            <p:nvPr/>
          </p:nvGrpSpPr>
          <p:grpSpPr>
            <a:xfrm>
              <a:off x="5865242" y="3993108"/>
              <a:ext cx="1171968" cy="762860"/>
              <a:chOff x="4649875" y="1474000"/>
              <a:chExt cx="952200" cy="876850"/>
            </a:xfrm>
          </p:grpSpPr>
          <p:sp>
            <p:nvSpPr>
              <p:cNvPr id="295" name="Google Shape;229;p21">
                <a:extLst>
                  <a:ext uri="{FF2B5EF4-FFF2-40B4-BE49-F238E27FC236}">
                    <a16:creationId xmlns:a16="http://schemas.microsoft.com/office/drawing/2014/main" id="{30A177C6-9DE3-402C-BDD5-D56E9EB452CF}"/>
                  </a:ext>
                </a:extLst>
              </p:cNvPr>
              <p:cNvSpPr/>
              <p:nvPr/>
            </p:nvSpPr>
            <p:spPr>
              <a:xfrm>
                <a:off x="4649875" y="1587950"/>
                <a:ext cx="952200" cy="762900"/>
              </a:xfrm>
              <a:prstGeom prst="roundRect">
                <a:avLst>
                  <a:gd name="adj" fmla="val 28716"/>
                </a:avLst>
              </a:prstGeom>
              <a:solidFill>
                <a:srgbClr val="F0E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30;p21">
                <a:extLst>
                  <a:ext uri="{FF2B5EF4-FFF2-40B4-BE49-F238E27FC236}">
                    <a16:creationId xmlns:a16="http://schemas.microsoft.com/office/drawing/2014/main" id="{54C5934A-6981-4EE6-9A35-FB8192B42933}"/>
                  </a:ext>
                </a:extLst>
              </p:cNvPr>
              <p:cNvSpPr/>
              <p:nvPr/>
            </p:nvSpPr>
            <p:spPr>
              <a:xfrm>
                <a:off x="5016883" y="1474000"/>
                <a:ext cx="218184" cy="188700"/>
              </a:xfrm>
              <a:prstGeom prst="flowChartExtract">
                <a:avLst/>
              </a:prstGeom>
              <a:solidFill>
                <a:srgbClr val="F0E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9" name="Google Shape;231;p21">
              <a:extLst>
                <a:ext uri="{FF2B5EF4-FFF2-40B4-BE49-F238E27FC236}">
                  <a16:creationId xmlns:a16="http://schemas.microsoft.com/office/drawing/2014/main" id="{6201B4FE-E376-4CAE-AA29-FD31A8C2DDCE}"/>
                </a:ext>
              </a:extLst>
            </p:cNvPr>
            <p:cNvGrpSpPr/>
            <p:nvPr/>
          </p:nvGrpSpPr>
          <p:grpSpPr>
            <a:xfrm>
              <a:off x="7205558" y="3993108"/>
              <a:ext cx="1171968" cy="762860"/>
              <a:chOff x="5735738" y="1474000"/>
              <a:chExt cx="952200" cy="876850"/>
            </a:xfrm>
          </p:grpSpPr>
          <p:sp>
            <p:nvSpPr>
              <p:cNvPr id="293" name="Google Shape;232;p21">
                <a:extLst>
                  <a:ext uri="{FF2B5EF4-FFF2-40B4-BE49-F238E27FC236}">
                    <a16:creationId xmlns:a16="http://schemas.microsoft.com/office/drawing/2014/main" id="{B6C20B84-64CF-488C-8CC5-276F9474681E}"/>
                  </a:ext>
                </a:extLst>
              </p:cNvPr>
              <p:cNvSpPr/>
              <p:nvPr/>
            </p:nvSpPr>
            <p:spPr>
              <a:xfrm>
                <a:off x="5735738" y="1587950"/>
                <a:ext cx="952200" cy="762900"/>
              </a:xfrm>
              <a:prstGeom prst="roundRect">
                <a:avLst>
                  <a:gd name="adj" fmla="val 28716"/>
                </a:avLst>
              </a:prstGeom>
              <a:solidFill>
                <a:srgbClr val="E2D1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33;p21">
                <a:extLst>
                  <a:ext uri="{FF2B5EF4-FFF2-40B4-BE49-F238E27FC236}">
                    <a16:creationId xmlns:a16="http://schemas.microsoft.com/office/drawing/2014/main" id="{E48EBF97-7725-45EC-86A9-910168F0F0DA}"/>
                  </a:ext>
                </a:extLst>
              </p:cNvPr>
              <p:cNvSpPr/>
              <p:nvPr/>
            </p:nvSpPr>
            <p:spPr>
              <a:xfrm>
                <a:off x="6102746" y="1474000"/>
                <a:ext cx="218184" cy="188700"/>
              </a:xfrm>
              <a:prstGeom prst="flowChartExtract">
                <a:avLst/>
              </a:prstGeom>
              <a:solidFill>
                <a:srgbClr val="E2D1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80" name="Google Shape;234;p21">
              <a:extLst>
                <a:ext uri="{FF2B5EF4-FFF2-40B4-BE49-F238E27FC236}">
                  <a16:creationId xmlns:a16="http://schemas.microsoft.com/office/drawing/2014/main" id="{BF3EA2CA-E1B5-4C9E-82C2-42B6B748B948}"/>
                </a:ext>
              </a:extLst>
            </p:cNvPr>
            <p:cNvCxnSpPr/>
            <p:nvPr/>
          </p:nvCxnSpPr>
          <p:spPr>
            <a:xfrm>
              <a:off x="567325" y="3809050"/>
              <a:ext cx="7771500" cy="0"/>
            </a:xfrm>
            <a:prstGeom prst="straightConnector1">
              <a:avLst/>
            </a:prstGeom>
            <a:noFill/>
            <a:ln w="28575" cap="flat" cmpd="sng">
              <a:solidFill>
                <a:srgbClr val="46454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35;p21">
              <a:extLst>
                <a:ext uri="{FF2B5EF4-FFF2-40B4-BE49-F238E27FC236}">
                  <a16:creationId xmlns:a16="http://schemas.microsoft.com/office/drawing/2014/main" id="{05D39BD4-DB7D-44E3-B04C-A2FDF9E41FF9}"/>
                </a:ext>
              </a:extLst>
            </p:cNvPr>
            <p:cNvCxnSpPr/>
            <p:nvPr/>
          </p:nvCxnSpPr>
          <p:spPr>
            <a:xfrm>
              <a:off x="1089975" y="3809064"/>
              <a:ext cx="0" cy="115200"/>
            </a:xfrm>
            <a:prstGeom prst="straightConnector1">
              <a:avLst/>
            </a:prstGeom>
            <a:noFill/>
            <a:ln w="28575" cap="flat" cmpd="sng">
              <a:solidFill>
                <a:srgbClr val="46454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36;p21">
              <a:extLst>
                <a:ext uri="{FF2B5EF4-FFF2-40B4-BE49-F238E27FC236}">
                  <a16:creationId xmlns:a16="http://schemas.microsoft.com/office/drawing/2014/main" id="{D714A21C-1E3E-4BAD-B4B4-8A4951F064E6}"/>
                </a:ext>
              </a:extLst>
            </p:cNvPr>
            <p:cNvCxnSpPr/>
            <p:nvPr/>
          </p:nvCxnSpPr>
          <p:spPr>
            <a:xfrm>
              <a:off x="2430287" y="3809039"/>
              <a:ext cx="0" cy="115200"/>
            </a:xfrm>
            <a:prstGeom prst="straightConnector1">
              <a:avLst/>
            </a:prstGeom>
            <a:noFill/>
            <a:ln w="28575" cap="flat" cmpd="sng">
              <a:solidFill>
                <a:srgbClr val="46454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37;p21">
              <a:extLst>
                <a:ext uri="{FF2B5EF4-FFF2-40B4-BE49-F238E27FC236}">
                  <a16:creationId xmlns:a16="http://schemas.microsoft.com/office/drawing/2014/main" id="{C4EB8AEC-2D8E-4CF8-A53C-B14CB28BA914}"/>
                </a:ext>
              </a:extLst>
            </p:cNvPr>
            <p:cNvCxnSpPr/>
            <p:nvPr/>
          </p:nvCxnSpPr>
          <p:spPr>
            <a:xfrm>
              <a:off x="3770599" y="3809039"/>
              <a:ext cx="0" cy="115200"/>
            </a:xfrm>
            <a:prstGeom prst="straightConnector1">
              <a:avLst/>
            </a:prstGeom>
            <a:noFill/>
            <a:ln w="28575" cap="flat" cmpd="sng">
              <a:solidFill>
                <a:srgbClr val="46454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38;p21">
              <a:extLst>
                <a:ext uri="{FF2B5EF4-FFF2-40B4-BE49-F238E27FC236}">
                  <a16:creationId xmlns:a16="http://schemas.microsoft.com/office/drawing/2014/main" id="{9C92A46C-EF3F-4847-9F4D-84D3CBDC6F29}"/>
                </a:ext>
              </a:extLst>
            </p:cNvPr>
            <p:cNvCxnSpPr/>
            <p:nvPr/>
          </p:nvCxnSpPr>
          <p:spPr>
            <a:xfrm>
              <a:off x="5110911" y="3809039"/>
              <a:ext cx="0" cy="115200"/>
            </a:xfrm>
            <a:prstGeom prst="straightConnector1">
              <a:avLst/>
            </a:prstGeom>
            <a:noFill/>
            <a:ln w="28575" cap="flat" cmpd="sng">
              <a:solidFill>
                <a:srgbClr val="46454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39;p21">
              <a:extLst>
                <a:ext uri="{FF2B5EF4-FFF2-40B4-BE49-F238E27FC236}">
                  <a16:creationId xmlns:a16="http://schemas.microsoft.com/office/drawing/2014/main" id="{7642554A-8EDB-4A1F-B0D6-A451D8D97FEE}"/>
                </a:ext>
              </a:extLst>
            </p:cNvPr>
            <p:cNvCxnSpPr/>
            <p:nvPr/>
          </p:nvCxnSpPr>
          <p:spPr>
            <a:xfrm>
              <a:off x="6451223" y="3809039"/>
              <a:ext cx="0" cy="115200"/>
            </a:xfrm>
            <a:prstGeom prst="straightConnector1">
              <a:avLst/>
            </a:prstGeom>
            <a:noFill/>
            <a:ln w="28575" cap="flat" cmpd="sng">
              <a:solidFill>
                <a:srgbClr val="46454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40;p21">
              <a:extLst>
                <a:ext uri="{FF2B5EF4-FFF2-40B4-BE49-F238E27FC236}">
                  <a16:creationId xmlns:a16="http://schemas.microsoft.com/office/drawing/2014/main" id="{942D2C71-3C53-40AD-B6A8-EAA646056842}"/>
                </a:ext>
              </a:extLst>
            </p:cNvPr>
            <p:cNvCxnSpPr/>
            <p:nvPr/>
          </p:nvCxnSpPr>
          <p:spPr>
            <a:xfrm>
              <a:off x="7791534" y="3809039"/>
              <a:ext cx="0" cy="115200"/>
            </a:xfrm>
            <a:prstGeom prst="straightConnector1">
              <a:avLst/>
            </a:prstGeom>
            <a:noFill/>
            <a:ln w="28575" cap="flat" cmpd="sng">
              <a:solidFill>
                <a:srgbClr val="46454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87" name="Google Shape;241;p21">
              <a:extLst>
                <a:ext uri="{FF2B5EF4-FFF2-40B4-BE49-F238E27FC236}">
                  <a16:creationId xmlns:a16="http://schemas.microsoft.com/office/drawing/2014/main" id="{59B1F17D-AB1A-4215-80AC-0B066B520E16}"/>
                </a:ext>
              </a:extLst>
            </p:cNvPr>
            <p:cNvSpPr txBox="1"/>
            <p:nvPr/>
          </p:nvSpPr>
          <p:spPr>
            <a:xfrm>
              <a:off x="4741009" y="4235385"/>
              <a:ext cx="739800" cy="47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>
                  <a:solidFill>
                    <a:srgbClr val="464547"/>
                  </a:solidFill>
                  <a:latin typeface="Panton" panose="00000500000000000000" pitchFamily="50" charset="0"/>
                  <a:ea typeface="Tahoma"/>
                  <a:cs typeface="Tahoma"/>
                  <a:sym typeface="Tahoma"/>
                </a:rPr>
                <a:t>Becoming homeless</a:t>
              </a:r>
              <a:endParaRPr sz="95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88" name="Google Shape;242;p21">
              <a:extLst>
                <a:ext uri="{FF2B5EF4-FFF2-40B4-BE49-F238E27FC236}">
                  <a16:creationId xmlns:a16="http://schemas.microsoft.com/office/drawing/2014/main" id="{CA22929F-1BE2-4D7F-B4C1-21B5FFB33025}"/>
                </a:ext>
              </a:extLst>
            </p:cNvPr>
            <p:cNvSpPr txBox="1"/>
            <p:nvPr/>
          </p:nvSpPr>
          <p:spPr>
            <a:xfrm>
              <a:off x="6081326" y="4206035"/>
              <a:ext cx="739800" cy="53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>
                  <a:solidFill>
                    <a:srgbClr val="464547"/>
                  </a:solidFill>
                  <a:latin typeface="Panton" panose="00000500000000000000" pitchFamily="50" charset="0"/>
                  <a:ea typeface="Tahoma"/>
                  <a:cs typeface="Tahoma"/>
                  <a:sym typeface="Tahoma"/>
                </a:rPr>
                <a:t>Becoming a parent</a:t>
              </a:r>
              <a:endParaRPr sz="95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89" name="Google Shape;243;p21">
              <a:extLst>
                <a:ext uri="{FF2B5EF4-FFF2-40B4-BE49-F238E27FC236}">
                  <a16:creationId xmlns:a16="http://schemas.microsoft.com/office/drawing/2014/main" id="{04002C75-8531-40BD-9A36-F8FFA08D83AD}"/>
                </a:ext>
              </a:extLst>
            </p:cNvPr>
            <p:cNvSpPr txBox="1"/>
            <p:nvPr/>
          </p:nvSpPr>
          <p:spPr>
            <a:xfrm>
              <a:off x="7438592" y="4143785"/>
              <a:ext cx="705900" cy="44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>
                  <a:solidFill>
                    <a:srgbClr val="464547"/>
                  </a:solidFill>
                  <a:latin typeface="Panton" panose="00000500000000000000" pitchFamily="50" charset="0"/>
                  <a:ea typeface="Tahoma"/>
                  <a:cs typeface="Tahoma"/>
                  <a:sym typeface="Tahoma"/>
                </a:rPr>
                <a:t>Bereavement</a:t>
              </a:r>
              <a:endParaRPr sz="95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90" name="Google Shape;244;p21">
              <a:extLst>
                <a:ext uri="{FF2B5EF4-FFF2-40B4-BE49-F238E27FC236}">
                  <a16:creationId xmlns:a16="http://schemas.microsoft.com/office/drawing/2014/main" id="{05300709-D839-4664-BA46-C266FBDBFEAB}"/>
                </a:ext>
              </a:extLst>
            </p:cNvPr>
            <p:cNvSpPr txBox="1"/>
            <p:nvPr/>
          </p:nvSpPr>
          <p:spPr>
            <a:xfrm>
              <a:off x="1954176" y="4235375"/>
              <a:ext cx="952200" cy="47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>
                  <a:solidFill>
                    <a:srgbClr val="464547"/>
                  </a:solidFill>
                  <a:latin typeface="Panton" panose="00000500000000000000" pitchFamily="50" charset="0"/>
                  <a:ea typeface="Tahoma"/>
                  <a:cs typeface="Tahoma"/>
                  <a:sym typeface="Tahoma"/>
                </a:rPr>
                <a:t>Children leaving home</a:t>
              </a:r>
              <a:endParaRPr sz="95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91" name="Google Shape;245;p21">
              <a:extLst>
                <a:ext uri="{FF2B5EF4-FFF2-40B4-BE49-F238E27FC236}">
                  <a16:creationId xmlns:a16="http://schemas.microsoft.com/office/drawing/2014/main" id="{84CDC87B-D2F8-4D2B-AD92-673ABB46B1ED}"/>
                </a:ext>
              </a:extLst>
            </p:cNvPr>
            <p:cNvSpPr txBox="1"/>
            <p:nvPr/>
          </p:nvSpPr>
          <p:spPr>
            <a:xfrm>
              <a:off x="3400692" y="4206010"/>
              <a:ext cx="739800" cy="53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>
                  <a:solidFill>
                    <a:srgbClr val="464547"/>
                  </a:solidFill>
                  <a:latin typeface="Panton" panose="00000500000000000000" pitchFamily="50" charset="0"/>
                  <a:ea typeface="Tahoma"/>
                  <a:cs typeface="Tahoma"/>
                  <a:sym typeface="Tahoma"/>
                </a:rPr>
                <a:t>Retirement </a:t>
              </a:r>
              <a:endParaRPr sz="95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92" name="Google Shape;246;p21">
              <a:extLst>
                <a:ext uri="{FF2B5EF4-FFF2-40B4-BE49-F238E27FC236}">
                  <a16:creationId xmlns:a16="http://schemas.microsoft.com/office/drawing/2014/main" id="{FBC24CD4-C403-4A3C-9CB8-C3DFF67B4333}"/>
                </a:ext>
              </a:extLst>
            </p:cNvPr>
            <p:cNvSpPr txBox="1"/>
            <p:nvPr/>
          </p:nvSpPr>
          <p:spPr>
            <a:xfrm>
              <a:off x="562409" y="4235425"/>
              <a:ext cx="1055100" cy="47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 dirty="0">
                  <a:solidFill>
                    <a:srgbClr val="464547"/>
                  </a:solidFill>
                  <a:latin typeface="Panton" panose="00000500000000000000" pitchFamily="50" charset="0"/>
                  <a:ea typeface="Tahoma"/>
                  <a:cs typeface="Tahoma"/>
                  <a:sym typeface="Tahoma"/>
                </a:rPr>
                <a:t>Moving out of independent living</a:t>
              </a:r>
              <a:endParaRPr sz="950" dirty="0">
                <a:solidFill>
                  <a:srgbClr val="464547"/>
                </a:solidFill>
                <a:latin typeface="Panton" panose="00000500000000000000" pitchFamily="50" charset="0"/>
                <a:ea typeface="Tahoma"/>
                <a:cs typeface="Tahoma"/>
                <a:sym typeface="Tahoma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2d3f7c8-0e88-4aad-97db-d50f9da93e1c">
      <UserInfo>
        <DisplayName>Jo Winwood</DisplayName>
        <AccountId>19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9102477212144EB3E8A38A4A6F47C0" ma:contentTypeVersion="12" ma:contentTypeDescription="Create a new document." ma:contentTypeScope="" ma:versionID="a6b49586b0f88f49f07569f6b27b247b">
  <xsd:schema xmlns:xsd="http://www.w3.org/2001/XMLSchema" xmlns:xs="http://www.w3.org/2001/XMLSchema" xmlns:p="http://schemas.microsoft.com/office/2006/metadata/properties" xmlns:ns2="32d3f7c8-0e88-4aad-97db-d50f9da93e1c" xmlns:ns3="bbcd3ba0-a81e-4a0d-981c-988352a825b9" targetNamespace="http://schemas.microsoft.com/office/2006/metadata/properties" ma:root="true" ma:fieldsID="1b8f0722dcd2b6e6ae7d746db601c546" ns2:_="" ns3:_="">
    <xsd:import namespace="32d3f7c8-0e88-4aad-97db-d50f9da93e1c"/>
    <xsd:import namespace="bbcd3ba0-a81e-4a0d-981c-988352a825b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d3f7c8-0e88-4aad-97db-d50f9da93e1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cd3ba0-a81e-4a0d-981c-988352a825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6FB569-2632-4949-B858-1B7404781524}">
  <ds:schemaRefs>
    <ds:schemaRef ds:uri="32d3f7c8-0e88-4aad-97db-d50f9da93e1c"/>
    <ds:schemaRef ds:uri="bbcd3ba0-a81e-4a0d-981c-988352a825b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310C57A-994C-45F1-A7F4-A8704BC996B7}">
  <ds:schemaRefs>
    <ds:schemaRef ds:uri="32d3f7c8-0e88-4aad-97db-d50f9da93e1c"/>
    <ds:schemaRef ds:uri="bbcd3ba0-a81e-4a0d-981c-988352a825b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4217B3D-FDB4-4F66-A78A-B9FD93945A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1190</Words>
  <Application>Microsoft Office PowerPoint</Application>
  <PresentationFormat>On-screen Show (16:9)</PresentationFormat>
  <Paragraphs>245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Panton</vt:lpstr>
      <vt:lpstr>Arial</vt:lpstr>
      <vt:lpstr>Tahoma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Camille Drury</cp:lastModifiedBy>
  <cp:revision>87</cp:revision>
  <cp:lastPrinted>2020-08-04T02:11:15Z</cp:lastPrinted>
  <dcterms:modified xsi:type="dcterms:W3CDTF">2021-10-20T02:09:02Z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0x0101000D9102477212144EB3E8A38A4A6F47C0</vt:lpwstr>
  </property>
</Properties>
</file>